
<file path=[Content_Types].xml><?xml version="1.0" encoding="utf-8"?>
<Types xmlns="http://schemas.openxmlformats.org/package/2006/content-types">
  <Default Extension="emf" ContentType="image/x-emf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media/image7.jpg" ContentType="image/jpeg"/>
  <Override PartName="/ppt/notesSlides/notesSlide3.xml" ContentType="application/vnd.openxmlformats-officedocument.presentationml.notesSlide+xml"/>
  <Override PartName="/ppt/media/image8.JPG" ContentType="image/jpeg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66" r:id="rId3"/>
    <p:sldId id="267" r:id="rId4"/>
    <p:sldId id="259" r:id="rId5"/>
    <p:sldId id="260" r:id="rId6"/>
    <p:sldId id="271" r:id="rId7"/>
    <p:sldId id="274" r:id="rId8"/>
    <p:sldId id="261" r:id="rId9"/>
    <p:sldId id="262" r:id="rId10"/>
    <p:sldId id="269" r:id="rId11"/>
    <p:sldId id="270" r:id="rId12"/>
    <p:sldId id="264" r:id="rId13"/>
    <p:sldId id="272" r:id="rId14"/>
    <p:sldId id="273" r:id="rId15"/>
  </p:sld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90055" autoAdjust="0"/>
  </p:normalViewPr>
  <p:slideViewPr>
    <p:cSldViewPr snapToGrid="0" snapToObjects="1">
      <p:cViewPr varScale="1">
        <p:scale>
          <a:sx n="65" d="100"/>
          <a:sy n="65" d="100"/>
        </p:scale>
        <p:origin x="912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892265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6A203B-7BB6-4979-0C1E-377527F67F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AE32360-F911-130C-BF95-DC4718F4E1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52391C1-8199-7326-6726-85246C140F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F34CC5-5ADB-C2D3-4A9B-C601B5E65E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0058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29EF15-266A-FDFB-EE44-2CE42BC220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00E9B8D-5402-CB41-9275-85D52D1E63D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9492EB4-91D2-C6B7-A235-486E58D0DA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A3996B-DD88-C8DC-433A-5E14BA314EA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9905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3F008A-3F26-B17F-DA20-51965E26B5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4F0097C-5C20-F4A0-BA69-7AC410B71A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A873472-EE77-8530-FE1A-9B6B9E9D0F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70FBB5-F84B-B0D2-7F0D-CA582F1225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0584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E5C0A6-ED4A-C705-DE96-564EACB2B3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4497353-6D66-C23B-E73C-13F73114C7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67FB5A-88F6-456A-E013-1384958311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F90DFF-0942-6832-6A7E-16B071E72C3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8125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-228600" y="1524000"/>
            <a:ext cx="7315200" cy="41148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>
          <a:xfrm>
            <a:off x="685800" y="5867400"/>
            <a:ext cx="5486400" cy="4800600"/>
          </a:xfrm>
          <a:prstGeom prst="rect">
            <a:avLst/>
          </a:prstGeom>
        </p:spPr>
        <p:txBody>
          <a:bodyPr/>
          <a:lstStyle/>
          <a:p>
            <a:r>
              <a:rPr lang="es-AR" dirty="0"/>
              <a:t>El trabajo consiste en solicitar se envíen los datos del sistema </a:t>
            </a:r>
            <a:r>
              <a:rPr lang="es-AR" dirty="0" err="1"/>
              <a:t>legacy</a:t>
            </a:r>
            <a:r>
              <a:rPr lang="es-AR" dirty="0"/>
              <a:t>, en formato texto plano, a fin de poder manejarlo en Excel, realizando </a:t>
            </a:r>
            <a:r>
              <a:rPr lang="es-AR" dirty="0" err="1"/>
              <a:t>cáclulos</a:t>
            </a:r>
            <a:r>
              <a:rPr lang="es-AR" dirty="0"/>
              <a:t> a mano, </a:t>
            </a:r>
            <a:r>
              <a:rPr lang="es-AR" dirty="0" err="1"/>
              <a:t>formuleo</a:t>
            </a:r>
            <a:r>
              <a:rPr lang="es-AR" dirty="0"/>
              <a:t> y posterior manejo y obtención de la proyección, trabajo que usualmente llevan 2 jornadas completas de trabajo, sobre la verificación y consistencia de los datos.</a:t>
            </a:r>
          </a:p>
        </p:txBody>
      </p:sp>
    </p:spTree>
    <p:extLst>
      <p:ext uri="{BB962C8B-B14F-4D97-AF65-F5344CB8AC3E}">
        <p14:creationId xmlns:p14="http://schemas.microsoft.com/office/powerpoint/2010/main" val="38481799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2950F1-D352-6078-2F0A-75F827FFF7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AA4A75D-B360-D4EA-F6A8-6C8ADA689AE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58ED7B8-7BDF-5694-F2D6-ABA8836802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Maintenance Planner, </a:t>
            </a:r>
            <a:r>
              <a:rPr lang="en-US" dirty="0" err="1"/>
              <a:t>va</a:t>
            </a:r>
            <a:r>
              <a:rPr lang="en-US" dirty="0"/>
              <a:t> a la Fuente de la </a:t>
            </a:r>
            <a:r>
              <a:rPr lang="en-US" dirty="0" err="1"/>
              <a:t>información</a:t>
            </a:r>
            <a:r>
              <a:rPr lang="en-US" dirty="0"/>
              <a:t>, en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/>
              <a:t>caso</a:t>
            </a:r>
            <a:r>
              <a:rPr lang="en-US" dirty="0"/>
              <a:t> </a:t>
            </a:r>
            <a:r>
              <a:rPr lang="en-US" dirty="0" err="1"/>
              <a:t>leyendo</a:t>
            </a:r>
            <a:r>
              <a:rPr lang="en-US" dirty="0"/>
              <a:t> </a:t>
            </a:r>
            <a:r>
              <a:rPr lang="en-US" dirty="0" err="1"/>
              <a:t>tablas</a:t>
            </a:r>
            <a:r>
              <a:rPr lang="en-US" dirty="0"/>
              <a:t> de un access “</a:t>
            </a:r>
            <a:r>
              <a:rPr lang="en-US" dirty="0" err="1"/>
              <a:t>moderno</a:t>
            </a:r>
            <a:r>
              <a:rPr lang="en-US" dirty="0"/>
              <a:t>”, </a:t>
            </a:r>
            <a:r>
              <a:rPr lang="en-US" dirty="0" err="1"/>
              <a:t>tomando</a:t>
            </a:r>
            <a:r>
              <a:rPr lang="en-US" dirty="0"/>
              <a:t> solo las </a:t>
            </a:r>
            <a:r>
              <a:rPr lang="en-US" dirty="0" err="1"/>
              <a:t>tablas</a:t>
            </a:r>
            <a:r>
              <a:rPr lang="en-US" dirty="0"/>
              <a:t> </a:t>
            </a:r>
            <a:r>
              <a:rPr lang="en-US" dirty="0" err="1"/>
              <a:t>necesarias</a:t>
            </a:r>
            <a:r>
              <a:rPr lang="en-US" dirty="0"/>
              <a:t> y </a:t>
            </a:r>
            <a:r>
              <a:rPr lang="en-US" dirty="0" err="1"/>
              <a:t>generando</a:t>
            </a:r>
            <a:r>
              <a:rPr lang="en-US" dirty="0"/>
              <a:t> un staging en </a:t>
            </a:r>
            <a:r>
              <a:rPr lang="en-US" dirty="0" err="1"/>
              <a:t>PostgresSQL</a:t>
            </a:r>
            <a:r>
              <a:rPr lang="en-US" dirty="0"/>
              <a:t> a fin de </a:t>
            </a:r>
            <a:r>
              <a:rPr lang="en-US" dirty="0" err="1"/>
              <a:t>obtener</a:t>
            </a:r>
            <a:r>
              <a:rPr lang="en-US" dirty="0"/>
              <a:t> </a:t>
            </a:r>
            <a:r>
              <a:rPr lang="en-US" dirty="0" err="1"/>
              <a:t>toda</a:t>
            </a:r>
            <a:r>
              <a:rPr lang="en-US" dirty="0"/>
              <a:t> la </a:t>
            </a:r>
            <a:r>
              <a:rPr lang="en-US" dirty="0" err="1"/>
              <a:t>información</a:t>
            </a:r>
            <a:r>
              <a:rPr lang="en-US" dirty="0"/>
              <a:t> </a:t>
            </a:r>
            <a:r>
              <a:rPr lang="en-US" dirty="0" err="1"/>
              <a:t>necesaria</a:t>
            </a:r>
            <a:r>
              <a:rPr lang="en-US" dirty="0"/>
              <a:t> para la </a:t>
            </a:r>
            <a:r>
              <a:rPr lang="en-US" dirty="0" err="1"/>
              <a:t>proyección</a:t>
            </a:r>
            <a:r>
              <a:rPr lang="en-US" dirty="0"/>
              <a:t>.  Ya </a:t>
            </a:r>
            <a:r>
              <a:rPr lang="en-US" dirty="0" err="1"/>
              <a:t>que</a:t>
            </a:r>
            <a:r>
              <a:rPr lang="en-US" dirty="0"/>
              <a:t> </a:t>
            </a:r>
            <a:r>
              <a:rPr lang="en-US" dirty="0" err="1"/>
              <a:t>contamos</a:t>
            </a:r>
            <a:r>
              <a:rPr lang="en-US" dirty="0"/>
              <a:t> con </a:t>
            </a:r>
            <a:r>
              <a:rPr lang="en-US" dirty="0" err="1"/>
              <a:t>mucha</a:t>
            </a:r>
            <a:r>
              <a:rPr lang="en-US" dirty="0"/>
              <a:t> info “</a:t>
            </a:r>
            <a:r>
              <a:rPr lang="en-US" dirty="0" err="1"/>
              <a:t>desparramada</a:t>
            </a:r>
            <a:r>
              <a:rPr lang="en-US" dirty="0"/>
              <a:t> en </a:t>
            </a:r>
            <a:r>
              <a:rPr lang="en-US" dirty="0" err="1"/>
              <a:t>tablas</a:t>
            </a:r>
            <a:r>
              <a:rPr lang="en-US" dirty="0"/>
              <a:t>” se genera un dashboard con “Cards”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cada</a:t>
            </a:r>
            <a:r>
              <a:rPr lang="en-US" dirty="0"/>
              <a:t> modulo de la </a:t>
            </a:r>
            <a:r>
              <a:rPr lang="en-US" dirty="0" err="1"/>
              <a:t>flota</a:t>
            </a:r>
            <a:r>
              <a:rPr lang="en-US" dirty="0"/>
              <a:t> </a:t>
            </a:r>
            <a:r>
              <a:rPr lang="en-US" dirty="0" err="1"/>
              <a:t>pudiendo</a:t>
            </a:r>
            <a:r>
              <a:rPr lang="en-US" dirty="0"/>
              <a:t> </a:t>
            </a:r>
            <a:r>
              <a:rPr lang="en-US" dirty="0" err="1"/>
              <a:t>obtener</a:t>
            </a:r>
            <a:r>
              <a:rPr lang="en-US" dirty="0"/>
              <a:t> un panorama visual </a:t>
            </a:r>
            <a:r>
              <a:rPr lang="en-US" dirty="0" err="1"/>
              <a:t>completo</a:t>
            </a:r>
            <a:r>
              <a:rPr lang="en-US" dirty="0"/>
              <a:t> al solo el </a:t>
            </a:r>
            <a:r>
              <a:rPr lang="en-US" dirty="0" err="1"/>
              <a:t>ingreso</a:t>
            </a:r>
            <a:r>
              <a:rPr lang="en-US" dirty="0"/>
              <a:t> de la </a:t>
            </a:r>
            <a:r>
              <a:rPr lang="en-US" dirty="0" err="1"/>
              <a:t>herramienta</a:t>
            </a:r>
            <a:r>
              <a:rPr lang="en-US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8E6119-95BD-0BFE-CBC5-6958C9E43BB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9363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3944FA-C5A4-88EE-A7D4-19EBD0856C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129EF14-4898-43B5-C852-FED560596A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82B6A13-7F2D-3841-1E8C-61DBE25321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99092D-4DA8-FAA6-2D57-AAC6119D80A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0162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4A3472-1DAA-65AA-C6B4-F373AECABF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0718103-9B25-6E95-8312-3A56ED68B1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684A9D3-E68D-6C6E-0708-B8E61286DC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F1CF07-8BF0-4EA2-9B28-3577DD045EC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1835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3.jp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hyperlink" Target="https://devopedia.org/django" TargetMode="External"/><Relationship Id="rId5" Type="http://schemas.openxmlformats.org/officeDocument/2006/relationships/image" Target="../media/image10.emf"/><Relationship Id="rId10" Type="http://schemas.openxmlformats.org/officeDocument/2006/relationships/image" Target="../media/image14.png"/><Relationship Id="rId4" Type="http://schemas.openxmlformats.org/officeDocument/2006/relationships/image" Target="../media/image9.emf"/><Relationship Id="rId9" Type="http://schemas.openxmlformats.org/officeDocument/2006/relationships/hyperlink" Target="https://www.marcus-povey.co.uk/2020/11/16/postgres-support-now-community-supported-plugin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mnt/data/Formación CSR.JPG"/>
          <p:cNvPicPr>
            <a:picLocks noChangeAspect="1"/>
          </p:cNvPicPr>
          <p:nvPr/>
        </p:nvPicPr>
        <p:blipFill>
          <a:blip r:embed="rId3"/>
          <a:srcRect t="12176" b="12176"/>
          <a:stretch/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-1" y="0"/>
            <a:ext cx="12191695" cy="6858000"/>
          </a:xfrm>
          <a:prstGeom prst="rect">
            <a:avLst/>
          </a:prstGeom>
          <a:solidFill>
            <a:srgbClr val="000000">
              <a:alpha val="55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txBody>
          <a:bodyPr/>
          <a:lstStyle/>
          <a:p>
            <a:endParaRPr lang="es-AR"/>
          </a:p>
        </p:txBody>
      </p:sp>
      <p:sp>
        <p:nvSpPr>
          <p:cNvPr id="6" name="Text 2"/>
          <p:cNvSpPr/>
          <p:nvPr/>
        </p:nvSpPr>
        <p:spPr>
          <a:xfrm>
            <a:off x="396905" y="3067218"/>
            <a:ext cx="8932628" cy="115360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4400" b="1" dirty="0">
                <a:solidFill>
                  <a:srgbClr val="E2E8F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Argentinian Rolling Stock</a:t>
            </a:r>
          </a:p>
          <a:p>
            <a:pPr marL="0" indent="0">
              <a:buNone/>
            </a:pPr>
            <a:r>
              <a:rPr lang="en-US" sz="4400" b="1" dirty="0">
                <a:solidFill>
                  <a:srgbClr val="E2E8F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Maintenance Planner</a:t>
            </a:r>
            <a:endParaRPr lang="en-US" sz="4400" b="1" dirty="0"/>
          </a:p>
        </p:txBody>
      </p:sp>
      <p:sp>
        <p:nvSpPr>
          <p:cNvPr id="7" name="Shape 3"/>
          <p:cNvSpPr/>
          <p:nvPr/>
        </p:nvSpPr>
        <p:spPr>
          <a:xfrm>
            <a:off x="508385" y="4357980"/>
            <a:ext cx="9130432" cy="45720"/>
          </a:xfrm>
          <a:prstGeom prst="rect">
            <a:avLst/>
          </a:prstGeom>
          <a:solidFill>
            <a:srgbClr val="0077C8"/>
          </a:solidFill>
          <a:ln w="12700">
            <a:solidFill>
              <a:srgbClr val="0077C8"/>
            </a:solidFill>
            <a:prstDash val="solid"/>
          </a:ln>
        </p:spPr>
        <p:txBody>
          <a:bodyPr/>
          <a:lstStyle/>
          <a:p>
            <a:endParaRPr lang="es-AR"/>
          </a:p>
        </p:txBody>
      </p:sp>
      <p:sp>
        <p:nvSpPr>
          <p:cNvPr id="8" name="Text 4"/>
          <p:cNvSpPr/>
          <p:nvPr/>
        </p:nvSpPr>
        <p:spPr>
          <a:xfrm>
            <a:off x="396904" y="4496730"/>
            <a:ext cx="11185855" cy="1038117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s-MX" b="1" dirty="0">
                <a:solidFill>
                  <a:srgbClr val="E2E8F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Trabajo Fin de Máster en Desarrollo de Software e Inteligencia Artificial</a:t>
            </a:r>
          </a:p>
          <a:p>
            <a:pPr marL="0" indent="0">
              <a:buNone/>
            </a:pPr>
            <a:r>
              <a:rPr lang="es-MX" b="1" dirty="0">
                <a:solidFill>
                  <a:srgbClr val="E2E8F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    </a:t>
            </a:r>
            <a:r>
              <a:rPr lang="en-US" b="1" dirty="0">
                <a:solidFill>
                  <a:srgbClr val="E2E8F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· The Big School</a:t>
            </a:r>
          </a:p>
          <a:p>
            <a:pPr marL="0" indent="0">
              <a:buNone/>
            </a:pPr>
            <a:endParaRPr lang="en-US" b="1" dirty="0"/>
          </a:p>
        </p:txBody>
      </p:sp>
      <p:sp>
        <p:nvSpPr>
          <p:cNvPr id="9" name="Text 5"/>
          <p:cNvSpPr/>
          <p:nvPr/>
        </p:nvSpPr>
        <p:spPr>
          <a:xfrm>
            <a:off x="396904" y="6192675"/>
            <a:ext cx="11185855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600" b="1" dirty="0">
                <a:solidFill>
                  <a:srgbClr val="E2E8F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Pablo Víctor Salamone</a:t>
            </a:r>
            <a:endParaRPr lang="en-US" sz="1600" b="1"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297A8BCD-0097-5D89-D3FE-D6F1C53A98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385" y="304968"/>
            <a:ext cx="3714578" cy="871899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F63CCB-9238-9467-F66C-6DC5E66C55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3">
            <a:extLst>
              <a:ext uri="{FF2B5EF4-FFF2-40B4-BE49-F238E27FC236}">
                <a16:creationId xmlns:a16="http://schemas.microsoft.com/office/drawing/2014/main" id="{4BB7782E-B5AF-79E3-EFEE-CDF63623DD1D}"/>
              </a:ext>
            </a:extLst>
          </p:cNvPr>
          <p:cNvSpPr/>
          <p:nvPr/>
        </p:nvSpPr>
        <p:spPr>
          <a:xfrm>
            <a:off x="7737176" y="687004"/>
            <a:ext cx="2743200" cy="306267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E2E8F0"/>
            </a:solidFill>
            <a:prstDash val="solid"/>
          </a:ln>
          <a:effectLst>
            <a:outerShdw blurRad="38100" dist="12700" dir="27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es-AR"/>
          </a:p>
        </p:txBody>
      </p:sp>
      <p:sp>
        <p:nvSpPr>
          <p:cNvPr id="42" name="Shape 3">
            <a:extLst>
              <a:ext uri="{FF2B5EF4-FFF2-40B4-BE49-F238E27FC236}">
                <a16:creationId xmlns:a16="http://schemas.microsoft.com/office/drawing/2014/main" id="{06708B89-E0F8-9043-388B-DE2629C4670B}"/>
              </a:ext>
            </a:extLst>
          </p:cNvPr>
          <p:cNvSpPr/>
          <p:nvPr/>
        </p:nvSpPr>
        <p:spPr>
          <a:xfrm>
            <a:off x="1806437" y="3760671"/>
            <a:ext cx="2743200" cy="306267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E2E8F0"/>
            </a:solidFill>
            <a:prstDash val="solid"/>
          </a:ln>
          <a:effectLst>
            <a:outerShdw blurRad="38100" dist="12700" dir="27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es-AR"/>
          </a:p>
        </p:txBody>
      </p:sp>
      <p:sp>
        <p:nvSpPr>
          <p:cNvPr id="41" name="Shape 3">
            <a:extLst>
              <a:ext uri="{FF2B5EF4-FFF2-40B4-BE49-F238E27FC236}">
                <a16:creationId xmlns:a16="http://schemas.microsoft.com/office/drawing/2014/main" id="{43CBDBC8-3C80-7FA6-62BA-6CFFB8930D00}"/>
              </a:ext>
            </a:extLst>
          </p:cNvPr>
          <p:cNvSpPr/>
          <p:nvPr/>
        </p:nvSpPr>
        <p:spPr>
          <a:xfrm>
            <a:off x="1711626" y="674398"/>
            <a:ext cx="2743200" cy="306267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E2E8F0"/>
            </a:solidFill>
            <a:prstDash val="solid"/>
          </a:ln>
          <a:effectLst>
            <a:outerShdw blurRad="38100" dist="12700" dir="27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es-AR"/>
          </a:p>
        </p:txBody>
      </p:sp>
      <p:sp>
        <p:nvSpPr>
          <p:cNvPr id="2" name="Shape 0">
            <a:extLst>
              <a:ext uri="{FF2B5EF4-FFF2-40B4-BE49-F238E27FC236}">
                <a16:creationId xmlns:a16="http://schemas.microsoft.com/office/drawing/2014/main" id="{890562CC-A4D4-1E19-A52C-8997DECE4463}"/>
              </a:ext>
            </a:extLst>
          </p:cNvPr>
          <p:cNvSpPr/>
          <p:nvPr/>
        </p:nvSpPr>
        <p:spPr>
          <a:xfrm>
            <a:off x="0" y="0"/>
            <a:ext cx="12191695" cy="566928"/>
          </a:xfrm>
          <a:prstGeom prst="rect">
            <a:avLst/>
          </a:prstGeom>
          <a:solidFill>
            <a:srgbClr val="FFFFFF"/>
          </a:solidFill>
          <a:ln w="1270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s-AR"/>
          </a:p>
        </p:txBody>
      </p:sp>
      <p:sp>
        <p:nvSpPr>
          <p:cNvPr id="3" name="Shape 1">
            <a:extLst>
              <a:ext uri="{FF2B5EF4-FFF2-40B4-BE49-F238E27FC236}">
                <a16:creationId xmlns:a16="http://schemas.microsoft.com/office/drawing/2014/main" id="{B517098F-F040-5150-24F8-55B095E8B0E8}"/>
              </a:ext>
            </a:extLst>
          </p:cNvPr>
          <p:cNvSpPr/>
          <p:nvPr/>
        </p:nvSpPr>
        <p:spPr>
          <a:xfrm>
            <a:off x="0" y="548640"/>
            <a:ext cx="12191695" cy="45720"/>
          </a:xfrm>
          <a:prstGeom prst="rect">
            <a:avLst/>
          </a:prstGeom>
          <a:solidFill>
            <a:srgbClr val="0077C8"/>
          </a:solidFill>
          <a:ln w="12700">
            <a:solidFill>
              <a:srgbClr val="0077C8"/>
            </a:solidFill>
            <a:prstDash val="solid"/>
          </a:ln>
        </p:spPr>
        <p:txBody>
          <a:bodyPr/>
          <a:lstStyle/>
          <a:p>
            <a:endParaRPr lang="es-AR"/>
          </a:p>
        </p:txBody>
      </p:sp>
      <p:pic>
        <p:nvPicPr>
          <p:cNvPr id="4" name="Image 0" descr="/mnt/data/LogoTAO.jpg">
            <a:extLst>
              <a:ext uri="{FF2B5EF4-FFF2-40B4-BE49-F238E27FC236}">
                <a16:creationId xmlns:a16="http://schemas.microsoft.com/office/drawing/2014/main" id="{58CC73F0-B8B3-A7CE-2ED2-9327BE49A4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367" y="91440"/>
            <a:ext cx="1860546" cy="411480"/>
          </a:xfrm>
          <a:prstGeom prst="rect">
            <a:avLst/>
          </a:prstGeom>
        </p:spPr>
      </p:pic>
      <p:sp>
        <p:nvSpPr>
          <p:cNvPr id="5" name="Text 2">
            <a:extLst>
              <a:ext uri="{FF2B5EF4-FFF2-40B4-BE49-F238E27FC236}">
                <a16:creationId xmlns:a16="http://schemas.microsoft.com/office/drawing/2014/main" id="{AB99325E-BFBC-299C-3415-7524D0BAC267}"/>
              </a:ext>
            </a:extLst>
          </p:cNvPr>
          <p:cNvSpPr/>
          <p:nvPr/>
        </p:nvSpPr>
        <p:spPr>
          <a:xfrm>
            <a:off x="3246120" y="128016"/>
            <a:ext cx="8625535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800" b="1" dirty="0">
                <a:solidFill>
                  <a:srgbClr val="0B4E7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Demo y funcionalidades</a:t>
            </a:r>
            <a:endParaRPr lang="en-US" sz="2800" dirty="0"/>
          </a:p>
        </p:txBody>
      </p:sp>
      <p:sp>
        <p:nvSpPr>
          <p:cNvPr id="17" name="Shape 11">
            <a:extLst>
              <a:ext uri="{FF2B5EF4-FFF2-40B4-BE49-F238E27FC236}">
                <a16:creationId xmlns:a16="http://schemas.microsoft.com/office/drawing/2014/main" id="{6305CCB1-B4FD-5FA3-95AF-C65587501899}"/>
              </a:ext>
            </a:extLst>
          </p:cNvPr>
          <p:cNvSpPr/>
          <p:nvPr/>
        </p:nvSpPr>
        <p:spPr>
          <a:xfrm>
            <a:off x="305" y="6541877"/>
            <a:ext cx="12191695" cy="320040"/>
          </a:xfrm>
          <a:prstGeom prst="rect">
            <a:avLst/>
          </a:prstGeom>
          <a:solidFill>
            <a:srgbClr val="FFFFFF"/>
          </a:solidFill>
          <a:ln w="1270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s-AR"/>
          </a:p>
        </p:txBody>
      </p:sp>
      <p:sp>
        <p:nvSpPr>
          <p:cNvPr id="18" name="Text 12">
            <a:extLst>
              <a:ext uri="{FF2B5EF4-FFF2-40B4-BE49-F238E27FC236}">
                <a16:creationId xmlns:a16="http://schemas.microsoft.com/office/drawing/2014/main" id="{84E1F293-43BF-6B71-94EA-3305B97AD54F}"/>
              </a:ext>
            </a:extLst>
          </p:cNvPr>
          <p:cNvSpPr/>
          <p:nvPr/>
        </p:nvSpPr>
        <p:spPr>
          <a:xfrm>
            <a:off x="502920" y="6601968"/>
            <a:ext cx="11185855" cy="1828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000" dirty="0">
                <a:solidFill>
                  <a:srgbClr val="475569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Trenes Argentinos · Maintenance Planner · Línea Roca</a:t>
            </a:r>
            <a:endParaRPr lang="en-US" sz="1000" dirty="0"/>
          </a:p>
        </p:txBody>
      </p:sp>
      <p:sp>
        <p:nvSpPr>
          <p:cNvPr id="23" name="Text 4">
            <a:extLst>
              <a:ext uri="{FF2B5EF4-FFF2-40B4-BE49-F238E27FC236}">
                <a16:creationId xmlns:a16="http://schemas.microsoft.com/office/drawing/2014/main" id="{DA753ECF-DB28-320D-3329-A0478144FAB4}"/>
              </a:ext>
            </a:extLst>
          </p:cNvPr>
          <p:cNvSpPr/>
          <p:nvPr/>
        </p:nvSpPr>
        <p:spPr>
          <a:xfrm>
            <a:off x="2171712" y="694944"/>
            <a:ext cx="2012649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b="1" dirty="0">
                <a:solidFill>
                  <a:srgbClr val="0F172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1) Tablero de flota</a:t>
            </a:r>
            <a:endParaRPr lang="en-US" b="1" dirty="0"/>
          </a:p>
        </p:txBody>
      </p:sp>
      <p:pic>
        <p:nvPicPr>
          <p:cNvPr id="28" name="Imagen 27">
            <a:extLst>
              <a:ext uri="{FF2B5EF4-FFF2-40B4-BE49-F238E27FC236}">
                <a16:creationId xmlns:a16="http://schemas.microsoft.com/office/drawing/2014/main" id="{D115D922-31EA-AC38-0188-6E36E5903E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920" y="1115568"/>
            <a:ext cx="5790304" cy="243016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0" name="CuadroTexto 29">
            <a:extLst>
              <a:ext uri="{FF2B5EF4-FFF2-40B4-BE49-F238E27FC236}">
                <a16:creationId xmlns:a16="http://schemas.microsoft.com/office/drawing/2014/main" id="{6E7752CD-9EE8-4010-F3AC-4DE60886CDCA}"/>
              </a:ext>
            </a:extLst>
          </p:cNvPr>
          <p:cNvSpPr txBox="1"/>
          <p:nvPr/>
        </p:nvSpPr>
        <p:spPr>
          <a:xfrm>
            <a:off x="2073576" y="3729138"/>
            <a:ext cx="22089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800" b="1" dirty="0">
                <a:solidFill>
                  <a:srgbClr val="0F172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2) Detalle de módulo</a:t>
            </a:r>
            <a:endParaRPr lang="en-US" sz="1800" dirty="0"/>
          </a:p>
        </p:txBody>
      </p:sp>
      <p:pic>
        <p:nvPicPr>
          <p:cNvPr id="36" name="Imagen 35">
            <a:extLst>
              <a:ext uri="{FF2B5EF4-FFF2-40B4-BE49-F238E27FC236}">
                <a16:creationId xmlns:a16="http://schemas.microsoft.com/office/drawing/2014/main" id="{18C3F1A7-F971-3529-ACA1-459BF09BB2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115" y="4152806"/>
            <a:ext cx="5790304" cy="238907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8" name="CuadroTexto 37">
            <a:extLst>
              <a:ext uri="{FF2B5EF4-FFF2-40B4-BE49-F238E27FC236}">
                <a16:creationId xmlns:a16="http://schemas.microsoft.com/office/drawing/2014/main" id="{9848880A-2A44-D45B-CA76-E0D32A0BBF53}"/>
              </a:ext>
            </a:extLst>
          </p:cNvPr>
          <p:cNvSpPr txBox="1"/>
          <p:nvPr/>
        </p:nvSpPr>
        <p:spPr>
          <a:xfrm>
            <a:off x="7968279" y="649941"/>
            <a:ext cx="61004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800" b="1" dirty="0">
                <a:solidFill>
                  <a:srgbClr val="0F172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3) </a:t>
            </a:r>
            <a:r>
              <a:rPr lang="en-US" sz="1800" b="1" dirty="0" err="1">
                <a:solidFill>
                  <a:srgbClr val="0F172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Proyección</a:t>
            </a:r>
            <a:r>
              <a:rPr lang="en-US" sz="1800" b="1" dirty="0">
                <a:solidFill>
                  <a:srgbClr val="0F172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 / Export</a:t>
            </a:r>
            <a:endParaRPr lang="en-US" sz="1800" b="1" dirty="0"/>
          </a:p>
        </p:txBody>
      </p:sp>
      <p:pic>
        <p:nvPicPr>
          <p:cNvPr id="40" name="Imagen 39">
            <a:extLst>
              <a:ext uri="{FF2B5EF4-FFF2-40B4-BE49-F238E27FC236}">
                <a16:creationId xmlns:a16="http://schemas.microsoft.com/office/drawing/2014/main" id="{F5F96303-468E-E174-CDA4-D91B9915BD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03868" y="1183431"/>
            <a:ext cx="5348530" cy="502462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3291989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716FFA-E823-B83D-6BC4-F0C119BB4F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3">
            <a:extLst>
              <a:ext uri="{FF2B5EF4-FFF2-40B4-BE49-F238E27FC236}">
                <a16:creationId xmlns:a16="http://schemas.microsoft.com/office/drawing/2014/main" id="{18B9A280-0D56-5B3A-817B-2569F2264A36}"/>
              </a:ext>
            </a:extLst>
          </p:cNvPr>
          <p:cNvSpPr/>
          <p:nvPr/>
        </p:nvSpPr>
        <p:spPr>
          <a:xfrm>
            <a:off x="599734" y="881891"/>
            <a:ext cx="4016319" cy="306267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E2E8F0"/>
            </a:solidFill>
            <a:prstDash val="solid"/>
          </a:ln>
          <a:effectLst>
            <a:outerShdw blurRad="38100" dist="12700" dir="27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es-AR"/>
          </a:p>
        </p:txBody>
      </p:sp>
      <p:sp>
        <p:nvSpPr>
          <p:cNvPr id="2" name="Shape 0">
            <a:extLst>
              <a:ext uri="{FF2B5EF4-FFF2-40B4-BE49-F238E27FC236}">
                <a16:creationId xmlns:a16="http://schemas.microsoft.com/office/drawing/2014/main" id="{977A0804-4AD2-DFA0-1233-5EF8143B06B8}"/>
              </a:ext>
            </a:extLst>
          </p:cNvPr>
          <p:cNvSpPr/>
          <p:nvPr/>
        </p:nvSpPr>
        <p:spPr>
          <a:xfrm>
            <a:off x="0" y="0"/>
            <a:ext cx="12191695" cy="566928"/>
          </a:xfrm>
          <a:prstGeom prst="rect">
            <a:avLst/>
          </a:prstGeom>
          <a:solidFill>
            <a:srgbClr val="FFFFFF"/>
          </a:solidFill>
          <a:ln w="1270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s-AR"/>
          </a:p>
        </p:txBody>
      </p:sp>
      <p:sp>
        <p:nvSpPr>
          <p:cNvPr id="3" name="Shape 1">
            <a:extLst>
              <a:ext uri="{FF2B5EF4-FFF2-40B4-BE49-F238E27FC236}">
                <a16:creationId xmlns:a16="http://schemas.microsoft.com/office/drawing/2014/main" id="{371D7AFF-0DA8-1CE8-4A8F-155E3A21C077}"/>
              </a:ext>
            </a:extLst>
          </p:cNvPr>
          <p:cNvSpPr/>
          <p:nvPr/>
        </p:nvSpPr>
        <p:spPr>
          <a:xfrm>
            <a:off x="0" y="548640"/>
            <a:ext cx="12191695" cy="45720"/>
          </a:xfrm>
          <a:prstGeom prst="rect">
            <a:avLst/>
          </a:prstGeom>
          <a:solidFill>
            <a:srgbClr val="0077C8"/>
          </a:solidFill>
          <a:ln w="12700">
            <a:solidFill>
              <a:srgbClr val="0077C8"/>
            </a:solidFill>
            <a:prstDash val="solid"/>
          </a:ln>
        </p:spPr>
        <p:txBody>
          <a:bodyPr/>
          <a:lstStyle/>
          <a:p>
            <a:endParaRPr lang="es-AR"/>
          </a:p>
        </p:txBody>
      </p:sp>
      <p:pic>
        <p:nvPicPr>
          <p:cNvPr id="4" name="Image 0" descr="/mnt/data/LogoTAO.jpg">
            <a:extLst>
              <a:ext uri="{FF2B5EF4-FFF2-40B4-BE49-F238E27FC236}">
                <a16:creationId xmlns:a16="http://schemas.microsoft.com/office/drawing/2014/main" id="{D651CD65-4F85-258F-DABB-51C0D845A4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367" y="91440"/>
            <a:ext cx="1860546" cy="411480"/>
          </a:xfrm>
          <a:prstGeom prst="rect">
            <a:avLst/>
          </a:prstGeom>
        </p:spPr>
      </p:pic>
      <p:sp>
        <p:nvSpPr>
          <p:cNvPr id="5" name="Text 2">
            <a:extLst>
              <a:ext uri="{FF2B5EF4-FFF2-40B4-BE49-F238E27FC236}">
                <a16:creationId xmlns:a16="http://schemas.microsoft.com/office/drawing/2014/main" id="{E72DFE47-D363-F57E-73BC-66524839A5B3}"/>
              </a:ext>
            </a:extLst>
          </p:cNvPr>
          <p:cNvSpPr/>
          <p:nvPr/>
        </p:nvSpPr>
        <p:spPr>
          <a:xfrm>
            <a:off x="3246120" y="128016"/>
            <a:ext cx="8625535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800" b="1" dirty="0">
                <a:solidFill>
                  <a:srgbClr val="0B4E7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Demo y funcionalidades</a:t>
            </a:r>
            <a:endParaRPr lang="en-US" sz="2800" dirty="0"/>
          </a:p>
        </p:txBody>
      </p:sp>
      <p:sp>
        <p:nvSpPr>
          <p:cNvPr id="17" name="Shape 11">
            <a:extLst>
              <a:ext uri="{FF2B5EF4-FFF2-40B4-BE49-F238E27FC236}">
                <a16:creationId xmlns:a16="http://schemas.microsoft.com/office/drawing/2014/main" id="{1B949C12-68C1-5B63-552C-84ABABE3EEBD}"/>
              </a:ext>
            </a:extLst>
          </p:cNvPr>
          <p:cNvSpPr/>
          <p:nvPr/>
        </p:nvSpPr>
        <p:spPr>
          <a:xfrm>
            <a:off x="305" y="6541877"/>
            <a:ext cx="12191695" cy="320040"/>
          </a:xfrm>
          <a:prstGeom prst="rect">
            <a:avLst/>
          </a:prstGeom>
          <a:solidFill>
            <a:srgbClr val="FFFFFF"/>
          </a:solidFill>
          <a:ln w="1270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s-AR"/>
          </a:p>
        </p:txBody>
      </p:sp>
      <p:sp>
        <p:nvSpPr>
          <p:cNvPr id="18" name="Text 12">
            <a:extLst>
              <a:ext uri="{FF2B5EF4-FFF2-40B4-BE49-F238E27FC236}">
                <a16:creationId xmlns:a16="http://schemas.microsoft.com/office/drawing/2014/main" id="{DCF997DB-24E1-42C7-DA6F-B5B8F5F62416}"/>
              </a:ext>
            </a:extLst>
          </p:cNvPr>
          <p:cNvSpPr/>
          <p:nvPr/>
        </p:nvSpPr>
        <p:spPr>
          <a:xfrm>
            <a:off x="502920" y="6601968"/>
            <a:ext cx="11185855" cy="1828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000" dirty="0">
                <a:solidFill>
                  <a:srgbClr val="475569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Trenes Argentinos · Maintenance Planner · Línea Roca</a:t>
            </a:r>
            <a:endParaRPr lang="en-US" sz="1000" dirty="0"/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89FFC538-0FD4-A221-1851-5126BC1FB133}"/>
              </a:ext>
            </a:extLst>
          </p:cNvPr>
          <p:cNvSpPr txBox="1"/>
          <p:nvPr/>
        </p:nvSpPr>
        <p:spPr>
          <a:xfrm>
            <a:off x="617316" y="834365"/>
            <a:ext cx="4192954" cy="401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800" b="1" dirty="0">
                <a:solidFill>
                  <a:srgbClr val="0F172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4) </a:t>
            </a:r>
            <a:r>
              <a:rPr lang="en-US" sz="1800" b="1" dirty="0" err="1">
                <a:solidFill>
                  <a:srgbClr val="0F172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Función</a:t>
            </a:r>
            <a:r>
              <a:rPr lang="en-US" sz="1800" b="1" dirty="0">
                <a:solidFill>
                  <a:srgbClr val="0F172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 </a:t>
            </a:r>
            <a:r>
              <a:rPr lang="en-US" sz="1800" b="1" dirty="0" err="1">
                <a:solidFill>
                  <a:srgbClr val="0F172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Prioridad</a:t>
            </a:r>
            <a:r>
              <a:rPr lang="en-US" sz="1800" b="1" dirty="0">
                <a:solidFill>
                  <a:srgbClr val="0F172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 de </a:t>
            </a:r>
            <a:r>
              <a:rPr lang="en-US" sz="1800" b="1" dirty="0" err="1">
                <a:solidFill>
                  <a:srgbClr val="0F172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Mantenimiento</a:t>
            </a:r>
            <a:endParaRPr lang="en-US" sz="1800" b="1" dirty="0"/>
          </a:p>
        </p:txBody>
      </p:sp>
      <p:pic>
        <p:nvPicPr>
          <p:cNvPr id="7" name="Imagen 6" descr="Permite abrir un modal con los 24 módulos de mayor kilometraje a fin de poder decidir que módulos recibirán mantenimiento">
            <a:extLst>
              <a:ext uri="{FF2B5EF4-FFF2-40B4-BE49-F238E27FC236}">
                <a16:creationId xmlns:a16="http://schemas.microsoft.com/office/drawing/2014/main" id="{65A5E19A-6A3C-66B4-C03E-3B930CA405E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7548" y="1296325"/>
            <a:ext cx="10399672" cy="4891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601918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566928"/>
          </a:xfrm>
          <a:prstGeom prst="rect">
            <a:avLst/>
          </a:prstGeom>
          <a:solidFill>
            <a:srgbClr val="FFFFFF"/>
          </a:solidFill>
          <a:ln w="1270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s-AR"/>
          </a:p>
        </p:txBody>
      </p:sp>
      <p:sp>
        <p:nvSpPr>
          <p:cNvPr id="3" name="Shape 1"/>
          <p:cNvSpPr/>
          <p:nvPr/>
        </p:nvSpPr>
        <p:spPr>
          <a:xfrm>
            <a:off x="0" y="548640"/>
            <a:ext cx="12191695" cy="45720"/>
          </a:xfrm>
          <a:prstGeom prst="rect">
            <a:avLst/>
          </a:prstGeom>
          <a:solidFill>
            <a:srgbClr val="0077C8"/>
          </a:solidFill>
          <a:ln w="12700">
            <a:solidFill>
              <a:srgbClr val="0077C8"/>
            </a:solidFill>
            <a:prstDash val="solid"/>
          </a:ln>
        </p:spPr>
        <p:txBody>
          <a:bodyPr/>
          <a:lstStyle/>
          <a:p>
            <a:endParaRPr lang="es-AR"/>
          </a:p>
        </p:txBody>
      </p:sp>
      <p:pic>
        <p:nvPicPr>
          <p:cNvPr id="4" name="Image 0" descr="/mnt/data/LogoTAO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367" y="91440"/>
            <a:ext cx="1860546" cy="41148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246120" y="128016"/>
            <a:ext cx="8625535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800" b="1" dirty="0">
                <a:solidFill>
                  <a:srgbClr val="0B4E7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Futuro y escalabilidad</a:t>
            </a:r>
            <a:endParaRPr lang="en-US" sz="2800" dirty="0"/>
          </a:p>
        </p:txBody>
      </p:sp>
      <p:sp>
        <p:nvSpPr>
          <p:cNvPr id="6" name="Shape 3"/>
          <p:cNvSpPr/>
          <p:nvPr/>
        </p:nvSpPr>
        <p:spPr>
          <a:xfrm>
            <a:off x="502920" y="914400"/>
            <a:ext cx="11185855" cy="2103120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E2E8F0"/>
            </a:solidFill>
            <a:prstDash val="solid"/>
          </a:ln>
          <a:effectLst>
            <a:outerShdw blurRad="38100" dist="12700" dir="27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es-AR"/>
          </a:p>
        </p:txBody>
      </p:sp>
      <p:pic>
        <p:nvPicPr>
          <p:cNvPr id="7" name="Image 1" descr="/mnt/data/Formación Toshiba.JPG"/>
          <p:cNvPicPr>
            <a:picLocks noChangeAspect="1"/>
          </p:cNvPicPr>
          <p:nvPr/>
        </p:nvPicPr>
        <p:blipFill>
          <a:blip r:embed="rId4"/>
          <a:srcRect t="36516" b="36516"/>
          <a:stretch/>
        </p:blipFill>
        <p:spPr>
          <a:xfrm>
            <a:off x="594360" y="1005840"/>
            <a:ext cx="11002975" cy="1920240"/>
          </a:xfrm>
          <a:prstGeom prst="rect">
            <a:avLst/>
          </a:prstGeom>
        </p:spPr>
      </p:pic>
      <p:sp>
        <p:nvSpPr>
          <p:cNvPr id="8" name="Shape 4"/>
          <p:cNvSpPr/>
          <p:nvPr/>
        </p:nvSpPr>
        <p:spPr>
          <a:xfrm>
            <a:off x="502920" y="3457134"/>
            <a:ext cx="3545738" cy="2971800"/>
          </a:xfrm>
          <a:prstGeom prst="roundRect">
            <a:avLst/>
          </a:prstGeom>
          <a:solidFill>
            <a:srgbClr val="F8FAFC"/>
          </a:solidFill>
          <a:ln w="12700">
            <a:solidFill>
              <a:srgbClr val="E2E8F0"/>
            </a:solidFill>
            <a:prstDash val="solid"/>
          </a:ln>
        </p:spPr>
        <p:txBody>
          <a:bodyPr/>
          <a:lstStyle/>
          <a:p>
            <a:endParaRPr lang="es-AR"/>
          </a:p>
        </p:txBody>
      </p:sp>
      <p:sp>
        <p:nvSpPr>
          <p:cNvPr id="9" name="Shape 5"/>
          <p:cNvSpPr/>
          <p:nvPr/>
        </p:nvSpPr>
        <p:spPr>
          <a:xfrm>
            <a:off x="502920" y="3246120"/>
            <a:ext cx="3545738" cy="73152"/>
          </a:xfrm>
          <a:prstGeom prst="rect">
            <a:avLst/>
          </a:prstGeom>
          <a:solidFill>
            <a:srgbClr val="0077C8"/>
          </a:solidFill>
          <a:ln w="12700">
            <a:solidFill>
              <a:srgbClr val="0077C8"/>
            </a:solidFill>
            <a:prstDash val="solid"/>
          </a:ln>
        </p:spPr>
        <p:txBody>
          <a:bodyPr/>
          <a:lstStyle/>
          <a:p>
            <a:endParaRPr lang="es-AR"/>
          </a:p>
        </p:txBody>
      </p:sp>
      <p:sp>
        <p:nvSpPr>
          <p:cNvPr id="10" name="Text 6"/>
          <p:cNvSpPr/>
          <p:nvPr/>
        </p:nvSpPr>
        <p:spPr>
          <a:xfrm>
            <a:off x="717452" y="3629468"/>
            <a:ext cx="3088538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000" b="1" dirty="0">
                <a:solidFill>
                  <a:srgbClr val="0F172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Despliegue corporativo</a:t>
            </a:r>
            <a:endParaRPr lang="en-US" sz="2000" dirty="0"/>
          </a:p>
        </p:txBody>
      </p:sp>
      <p:sp>
        <p:nvSpPr>
          <p:cNvPr id="11" name="Text 7"/>
          <p:cNvSpPr/>
          <p:nvPr/>
        </p:nvSpPr>
        <p:spPr>
          <a:xfrm>
            <a:off x="731520" y="3910820"/>
            <a:ext cx="3088538" cy="21945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r>
              <a:rPr lang="en-US" b="1" dirty="0">
                <a:solidFill>
                  <a:srgbClr val="475569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• Reunión técnica con IT</a:t>
            </a:r>
            <a:endParaRPr lang="en-US" b="1" dirty="0"/>
          </a:p>
          <a:p>
            <a:pPr marL="0" indent="0">
              <a:buNone/>
            </a:pPr>
            <a:r>
              <a:rPr lang="en-US" b="1" dirty="0">
                <a:solidFill>
                  <a:srgbClr val="475569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• Implementación on-premise</a:t>
            </a:r>
            <a:endParaRPr lang="en-US" b="1" dirty="0"/>
          </a:p>
          <a:p>
            <a:pPr marL="0" indent="0">
              <a:buNone/>
            </a:pPr>
            <a:r>
              <a:rPr lang="en-US" b="1" dirty="0">
                <a:solidFill>
                  <a:srgbClr val="475569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• Observabilidad y backups</a:t>
            </a:r>
            <a:endParaRPr lang="en-US" b="1" dirty="0"/>
          </a:p>
        </p:txBody>
      </p:sp>
      <p:sp>
        <p:nvSpPr>
          <p:cNvPr id="12" name="Shape 8"/>
          <p:cNvSpPr/>
          <p:nvPr/>
        </p:nvSpPr>
        <p:spPr>
          <a:xfrm>
            <a:off x="4323131" y="3428776"/>
            <a:ext cx="3545738" cy="2971800"/>
          </a:xfrm>
          <a:prstGeom prst="roundRect">
            <a:avLst/>
          </a:prstGeom>
          <a:solidFill>
            <a:srgbClr val="F8FAFC"/>
          </a:solidFill>
          <a:ln w="12700">
            <a:solidFill>
              <a:srgbClr val="E2E8F0"/>
            </a:solidFill>
            <a:prstDash val="solid"/>
          </a:ln>
        </p:spPr>
        <p:txBody>
          <a:bodyPr/>
          <a:lstStyle/>
          <a:p>
            <a:endParaRPr lang="es-AR"/>
          </a:p>
        </p:txBody>
      </p:sp>
      <p:sp>
        <p:nvSpPr>
          <p:cNvPr id="13" name="Shape 9"/>
          <p:cNvSpPr/>
          <p:nvPr/>
        </p:nvSpPr>
        <p:spPr>
          <a:xfrm>
            <a:off x="4322978" y="3246120"/>
            <a:ext cx="3545738" cy="73152"/>
          </a:xfrm>
          <a:prstGeom prst="rect">
            <a:avLst/>
          </a:prstGeom>
          <a:solidFill>
            <a:srgbClr val="16A34A"/>
          </a:solidFill>
          <a:ln w="12700">
            <a:solidFill>
              <a:srgbClr val="16A34A"/>
            </a:solidFill>
            <a:prstDash val="solid"/>
          </a:ln>
        </p:spPr>
        <p:txBody>
          <a:bodyPr/>
          <a:lstStyle/>
          <a:p>
            <a:endParaRPr lang="es-AR"/>
          </a:p>
        </p:txBody>
      </p:sp>
      <p:sp>
        <p:nvSpPr>
          <p:cNvPr id="14" name="Text 10"/>
          <p:cNvSpPr/>
          <p:nvPr/>
        </p:nvSpPr>
        <p:spPr>
          <a:xfrm>
            <a:off x="4551578" y="3629465"/>
            <a:ext cx="3088538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000" b="1" dirty="0">
                <a:solidFill>
                  <a:srgbClr val="0F172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Integración de ecosistema</a:t>
            </a:r>
            <a:endParaRPr lang="en-US" sz="2000" dirty="0"/>
          </a:p>
        </p:txBody>
      </p:sp>
      <p:sp>
        <p:nvSpPr>
          <p:cNvPr id="15" name="Text 11"/>
          <p:cNvSpPr/>
          <p:nvPr/>
        </p:nvSpPr>
        <p:spPr>
          <a:xfrm>
            <a:off x="4551578" y="3995225"/>
            <a:ext cx="3088538" cy="21945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r>
              <a:rPr lang="en-US" b="1" dirty="0">
                <a:solidFill>
                  <a:srgbClr val="475569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• Conexión con sistema de mantenimiento (PHP/Postgres)</a:t>
            </a:r>
            <a:endParaRPr lang="en-US" b="1" dirty="0"/>
          </a:p>
        </p:txBody>
      </p:sp>
      <p:sp>
        <p:nvSpPr>
          <p:cNvPr id="16" name="Shape 12"/>
          <p:cNvSpPr/>
          <p:nvPr/>
        </p:nvSpPr>
        <p:spPr>
          <a:xfrm>
            <a:off x="8143037" y="3443072"/>
            <a:ext cx="3545738" cy="2971800"/>
          </a:xfrm>
          <a:prstGeom prst="roundRect">
            <a:avLst/>
          </a:prstGeom>
          <a:solidFill>
            <a:srgbClr val="F8FAFC"/>
          </a:solidFill>
          <a:ln w="12700">
            <a:solidFill>
              <a:srgbClr val="E2E8F0"/>
            </a:solidFill>
            <a:prstDash val="solid"/>
          </a:ln>
        </p:spPr>
        <p:txBody>
          <a:bodyPr/>
          <a:lstStyle/>
          <a:p>
            <a:endParaRPr lang="es-AR"/>
          </a:p>
        </p:txBody>
      </p:sp>
      <p:sp>
        <p:nvSpPr>
          <p:cNvPr id="17" name="Shape 13"/>
          <p:cNvSpPr/>
          <p:nvPr/>
        </p:nvSpPr>
        <p:spPr>
          <a:xfrm>
            <a:off x="8143037" y="3246120"/>
            <a:ext cx="3545738" cy="73152"/>
          </a:xfrm>
          <a:prstGeom prst="rect">
            <a:avLst/>
          </a:prstGeom>
          <a:solidFill>
            <a:srgbClr val="F59E0B"/>
          </a:solidFill>
          <a:ln w="12700">
            <a:solidFill>
              <a:srgbClr val="F59E0B"/>
            </a:solidFill>
            <a:prstDash val="solid"/>
          </a:ln>
        </p:spPr>
        <p:txBody>
          <a:bodyPr/>
          <a:lstStyle/>
          <a:p>
            <a:endParaRPr lang="es-AR"/>
          </a:p>
        </p:txBody>
      </p:sp>
      <p:sp>
        <p:nvSpPr>
          <p:cNvPr id="18" name="Text 14"/>
          <p:cNvSpPr/>
          <p:nvPr/>
        </p:nvSpPr>
        <p:spPr>
          <a:xfrm>
            <a:off x="8399773" y="3601332"/>
            <a:ext cx="3088538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000" b="1" dirty="0" err="1">
                <a:solidFill>
                  <a:srgbClr val="0F172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Escalabilidad</a:t>
            </a:r>
            <a:r>
              <a:rPr lang="en-US" sz="1600" b="1" dirty="0">
                <a:solidFill>
                  <a:srgbClr val="0F172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 (multi-</a:t>
            </a:r>
            <a:r>
              <a:rPr lang="en-US" sz="1600" b="1" dirty="0" err="1">
                <a:solidFill>
                  <a:srgbClr val="0F172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flota</a:t>
            </a:r>
            <a:r>
              <a:rPr lang="en-US" sz="1600" b="1" dirty="0">
                <a:solidFill>
                  <a:srgbClr val="0F172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)</a:t>
            </a:r>
            <a:endParaRPr lang="en-US" sz="1600" dirty="0"/>
          </a:p>
        </p:txBody>
      </p:sp>
      <p:sp>
        <p:nvSpPr>
          <p:cNvPr id="19" name="Text 15"/>
          <p:cNvSpPr/>
          <p:nvPr/>
        </p:nvSpPr>
        <p:spPr>
          <a:xfrm>
            <a:off x="8399773" y="3967092"/>
            <a:ext cx="3088538" cy="21945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1600" b="1" dirty="0">
                <a:solidFill>
                  <a:srgbClr val="475569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• </a:t>
            </a:r>
            <a:r>
              <a:rPr lang="en-US" sz="1600" b="1" dirty="0" err="1">
                <a:solidFill>
                  <a:srgbClr val="475569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Locomotoras</a:t>
            </a:r>
            <a:r>
              <a:rPr lang="en-US" sz="1600" b="1" dirty="0">
                <a:solidFill>
                  <a:srgbClr val="475569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 y </a:t>
            </a:r>
            <a:r>
              <a:rPr lang="en-US" sz="1600" b="1" dirty="0" err="1">
                <a:solidFill>
                  <a:srgbClr val="475569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coches</a:t>
            </a:r>
            <a:r>
              <a:rPr lang="en-US" sz="1600" b="1" dirty="0">
                <a:solidFill>
                  <a:srgbClr val="475569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 </a:t>
            </a:r>
            <a:r>
              <a:rPr lang="en-US" sz="1600" b="1" dirty="0" err="1">
                <a:solidFill>
                  <a:srgbClr val="475569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remolcados</a:t>
            </a:r>
            <a:endParaRPr lang="en-US" sz="1600" b="1" dirty="0">
              <a:solidFill>
                <a:srgbClr val="475569"/>
              </a:solidFill>
              <a:latin typeface="Calibri" pitchFamily="34" charset="0"/>
              <a:ea typeface="Calibri" pitchFamily="34" charset="-122"/>
              <a:cs typeface="Calibri" pitchFamily="34" charset="-120"/>
            </a:endParaRPr>
          </a:p>
          <a:p>
            <a:pPr marL="0" indent="0">
              <a:buNone/>
            </a:pPr>
            <a:r>
              <a:rPr lang="en-US" sz="1600" b="1" dirty="0">
                <a:solidFill>
                  <a:srgbClr val="475569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• Nuevas reglas por flota</a:t>
            </a:r>
            <a:endParaRPr lang="en-US" sz="1600" b="1" dirty="0"/>
          </a:p>
          <a:p>
            <a:pPr marL="0" indent="0">
              <a:buNone/>
            </a:pPr>
            <a:r>
              <a:rPr lang="en-US" sz="1600" b="1" dirty="0">
                <a:solidFill>
                  <a:srgbClr val="475569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• Expansión a </a:t>
            </a:r>
            <a:r>
              <a:rPr lang="en-US" sz="1600" b="1" dirty="0" err="1">
                <a:solidFill>
                  <a:srgbClr val="475569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otras</a:t>
            </a:r>
            <a:r>
              <a:rPr lang="en-US" sz="1600" b="1" dirty="0">
                <a:solidFill>
                  <a:srgbClr val="475569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 </a:t>
            </a:r>
            <a:r>
              <a:rPr lang="en-US" sz="1600" b="1" dirty="0" err="1">
                <a:solidFill>
                  <a:srgbClr val="475569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lineas</a:t>
            </a:r>
            <a:endParaRPr lang="en-US" sz="1600" b="1" dirty="0"/>
          </a:p>
        </p:txBody>
      </p:sp>
      <p:sp>
        <p:nvSpPr>
          <p:cNvPr id="20" name="Shape 16"/>
          <p:cNvSpPr/>
          <p:nvPr/>
        </p:nvSpPr>
        <p:spPr>
          <a:xfrm>
            <a:off x="0" y="6537960"/>
            <a:ext cx="12191695" cy="320040"/>
          </a:xfrm>
          <a:prstGeom prst="rect">
            <a:avLst/>
          </a:prstGeom>
          <a:solidFill>
            <a:srgbClr val="FFFFFF"/>
          </a:solidFill>
          <a:ln w="1270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s-AR"/>
          </a:p>
        </p:txBody>
      </p:sp>
      <p:sp>
        <p:nvSpPr>
          <p:cNvPr id="21" name="Text 17"/>
          <p:cNvSpPr/>
          <p:nvPr/>
        </p:nvSpPr>
        <p:spPr>
          <a:xfrm>
            <a:off x="502920" y="6601968"/>
            <a:ext cx="11185855" cy="1828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000" dirty="0">
                <a:solidFill>
                  <a:srgbClr val="475569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Trenes Argentinos · Maintenance Planner · Línea Roca</a:t>
            </a:r>
            <a:endParaRPr lang="en-US" sz="1000" dirty="0"/>
          </a:p>
        </p:txBody>
      </p:sp>
    </p:spTree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D2060AF-C54F-1AE4-B796-111ED01B02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>
            <a:extLst>
              <a:ext uri="{FF2B5EF4-FFF2-40B4-BE49-F238E27FC236}">
                <a16:creationId xmlns:a16="http://schemas.microsoft.com/office/drawing/2014/main" id="{9A4659EF-9E6C-E5C9-031E-3E9BB2249CBD}"/>
              </a:ext>
            </a:extLst>
          </p:cNvPr>
          <p:cNvSpPr/>
          <p:nvPr/>
        </p:nvSpPr>
        <p:spPr>
          <a:xfrm>
            <a:off x="0" y="0"/>
            <a:ext cx="12191695" cy="566928"/>
          </a:xfrm>
          <a:prstGeom prst="rect">
            <a:avLst/>
          </a:prstGeom>
          <a:solidFill>
            <a:srgbClr val="FFFFFF"/>
          </a:solidFill>
          <a:ln w="1270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s-AR"/>
          </a:p>
        </p:txBody>
      </p:sp>
      <p:sp>
        <p:nvSpPr>
          <p:cNvPr id="3" name="Shape 1">
            <a:extLst>
              <a:ext uri="{FF2B5EF4-FFF2-40B4-BE49-F238E27FC236}">
                <a16:creationId xmlns:a16="http://schemas.microsoft.com/office/drawing/2014/main" id="{3FDE12C9-3416-24E8-A58B-74C00728FCDE}"/>
              </a:ext>
            </a:extLst>
          </p:cNvPr>
          <p:cNvSpPr/>
          <p:nvPr/>
        </p:nvSpPr>
        <p:spPr>
          <a:xfrm>
            <a:off x="0" y="548640"/>
            <a:ext cx="12191695" cy="45720"/>
          </a:xfrm>
          <a:prstGeom prst="rect">
            <a:avLst/>
          </a:prstGeom>
          <a:solidFill>
            <a:srgbClr val="0077C8"/>
          </a:solidFill>
          <a:ln w="12700">
            <a:solidFill>
              <a:srgbClr val="0077C8"/>
            </a:solidFill>
            <a:prstDash val="solid"/>
          </a:ln>
        </p:spPr>
        <p:txBody>
          <a:bodyPr/>
          <a:lstStyle/>
          <a:p>
            <a:endParaRPr lang="es-AR"/>
          </a:p>
        </p:txBody>
      </p:sp>
      <p:pic>
        <p:nvPicPr>
          <p:cNvPr id="4" name="Image 0" descr="/mnt/data/LogoTAO.jpg">
            <a:extLst>
              <a:ext uri="{FF2B5EF4-FFF2-40B4-BE49-F238E27FC236}">
                <a16:creationId xmlns:a16="http://schemas.microsoft.com/office/drawing/2014/main" id="{BA670801-B6CC-2AC3-5420-F38AECAC54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367" y="91440"/>
            <a:ext cx="1860546" cy="411480"/>
          </a:xfrm>
          <a:prstGeom prst="rect">
            <a:avLst/>
          </a:prstGeom>
        </p:spPr>
      </p:pic>
      <p:sp>
        <p:nvSpPr>
          <p:cNvPr id="5" name="Text 2">
            <a:extLst>
              <a:ext uri="{FF2B5EF4-FFF2-40B4-BE49-F238E27FC236}">
                <a16:creationId xmlns:a16="http://schemas.microsoft.com/office/drawing/2014/main" id="{79B9CA61-7836-7B83-0195-ED1CB9AF1202}"/>
              </a:ext>
            </a:extLst>
          </p:cNvPr>
          <p:cNvSpPr/>
          <p:nvPr/>
        </p:nvSpPr>
        <p:spPr>
          <a:xfrm>
            <a:off x="3246120" y="128016"/>
            <a:ext cx="8625535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800" b="1" dirty="0" err="1">
                <a:solidFill>
                  <a:srgbClr val="0B4E7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Relación</a:t>
            </a:r>
            <a:r>
              <a:rPr lang="en-US" sz="2800" b="1" dirty="0">
                <a:solidFill>
                  <a:srgbClr val="0B4E7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 con IA</a:t>
            </a:r>
            <a:endParaRPr lang="en-US" sz="2800" dirty="0"/>
          </a:p>
        </p:txBody>
      </p:sp>
      <p:sp>
        <p:nvSpPr>
          <p:cNvPr id="6" name="Shape 3">
            <a:extLst>
              <a:ext uri="{FF2B5EF4-FFF2-40B4-BE49-F238E27FC236}">
                <a16:creationId xmlns:a16="http://schemas.microsoft.com/office/drawing/2014/main" id="{2999FA41-CC7A-F4F0-FD9D-FC5A36FAA953}"/>
              </a:ext>
            </a:extLst>
          </p:cNvPr>
          <p:cNvSpPr/>
          <p:nvPr/>
        </p:nvSpPr>
        <p:spPr>
          <a:xfrm>
            <a:off x="502920" y="914400"/>
            <a:ext cx="11185855" cy="2103120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E2E8F0"/>
            </a:solidFill>
            <a:prstDash val="solid"/>
          </a:ln>
          <a:effectLst>
            <a:outerShdw blurRad="38100" dist="12700" dir="27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es-AR"/>
          </a:p>
        </p:txBody>
      </p:sp>
      <p:pic>
        <p:nvPicPr>
          <p:cNvPr id="7" name="Image 1" descr="/mnt/data/Formación Toshiba.JPG">
            <a:extLst>
              <a:ext uri="{FF2B5EF4-FFF2-40B4-BE49-F238E27FC236}">
                <a16:creationId xmlns:a16="http://schemas.microsoft.com/office/drawing/2014/main" id="{A04B47D8-A914-A046-3612-65CECFDE93C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36516" b="36516"/>
          <a:stretch/>
        </p:blipFill>
        <p:spPr>
          <a:xfrm>
            <a:off x="594360" y="1005840"/>
            <a:ext cx="11002975" cy="1920240"/>
          </a:xfrm>
          <a:prstGeom prst="rect">
            <a:avLst/>
          </a:prstGeom>
        </p:spPr>
      </p:pic>
      <p:sp>
        <p:nvSpPr>
          <p:cNvPr id="8" name="Shape 4">
            <a:extLst>
              <a:ext uri="{FF2B5EF4-FFF2-40B4-BE49-F238E27FC236}">
                <a16:creationId xmlns:a16="http://schemas.microsoft.com/office/drawing/2014/main" id="{2C419059-6970-BF46-9B23-C348AF37B252}"/>
              </a:ext>
            </a:extLst>
          </p:cNvPr>
          <p:cNvSpPr/>
          <p:nvPr/>
        </p:nvSpPr>
        <p:spPr>
          <a:xfrm>
            <a:off x="548640" y="3504616"/>
            <a:ext cx="3545738" cy="2971800"/>
          </a:xfrm>
          <a:prstGeom prst="roundRect">
            <a:avLst/>
          </a:prstGeom>
          <a:solidFill>
            <a:srgbClr val="F8FAFC"/>
          </a:solidFill>
          <a:ln w="12700">
            <a:solidFill>
              <a:srgbClr val="E2E8F0"/>
            </a:solidFill>
            <a:prstDash val="solid"/>
          </a:ln>
        </p:spPr>
        <p:txBody>
          <a:bodyPr/>
          <a:lstStyle/>
          <a:p>
            <a:endParaRPr lang="es-AR"/>
          </a:p>
        </p:txBody>
      </p:sp>
      <p:sp>
        <p:nvSpPr>
          <p:cNvPr id="9" name="Shape 5">
            <a:extLst>
              <a:ext uri="{FF2B5EF4-FFF2-40B4-BE49-F238E27FC236}">
                <a16:creationId xmlns:a16="http://schemas.microsoft.com/office/drawing/2014/main" id="{FF618090-A5A5-97D6-4F85-84FB4D5998E4}"/>
              </a:ext>
            </a:extLst>
          </p:cNvPr>
          <p:cNvSpPr/>
          <p:nvPr/>
        </p:nvSpPr>
        <p:spPr>
          <a:xfrm>
            <a:off x="502920" y="3246120"/>
            <a:ext cx="3545738" cy="73152"/>
          </a:xfrm>
          <a:prstGeom prst="rect">
            <a:avLst/>
          </a:prstGeom>
          <a:solidFill>
            <a:srgbClr val="0077C8"/>
          </a:solidFill>
          <a:ln w="12700">
            <a:solidFill>
              <a:srgbClr val="0077C8"/>
            </a:solidFill>
            <a:prstDash val="solid"/>
          </a:ln>
        </p:spPr>
        <p:txBody>
          <a:bodyPr/>
          <a:lstStyle/>
          <a:p>
            <a:endParaRPr lang="es-AR"/>
          </a:p>
        </p:txBody>
      </p:sp>
      <p:sp>
        <p:nvSpPr>
          <p:cNvPr id="10" name="Text 6">
            <a:extLst>
              <a:ext uri="{FF2B5EF4-FFF2-40B4-BE49-F238E27FC236}">
                <a16:creationId xmlns:a16="http://schemas.microsoft.com/office/drawing/2014/main" id="{8E57C8B6-9A8C-70EF-987A-D7F3C39BEE46}"/>
              </a:ext>
            </a:extLst>
          </p:cNvPr>
          <p:cNvSpPr/>
          <p:nvPr/>
        </p:nvSpPr>
        <p:spPr>
          <a:xfrm>
            <a:off x="1088397" y="4299323"/>
            <a:ext cx="2466224" cy="1260496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3600" b="1" dirty="0" err="1">
                <a:solidFill>
                  <a:srgbClr val="0F172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Análisis</a:t>
            </a:r>
            <a:r>
              <a:rPr lang="en-US" sz="3600" b="1" dirty="0">
                <a:solidFill>
                  <a:srgbClr val="0F172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 de Fallas</a:t>
            </a:r>
            <a:endParaRPr lang="en-US" sz="3600" dirty="0"/>
          </a:p>
        </p:txBody>
      </p:sp>
      <p:sp>
        <p:nvSpPr>
          <p:cNvPr id="12" name="Shape 8">
            <a:extLst>
              <a:ext uri="{FF2B5EF4-FFF2-40B4-BE49-F238E27FC236}">
                <a16:creationId xmlns:a16="http://schemas.microsoft.com/office/drawing/2014/main" id="{D466AB00-561E-3E6D-678D-0378BA90F378}"/>
              </a:ext>
            </a:extLst>
          </p:cNvPr>
          <p:cNvSpPr/>
          <p:nvPr/>
        </p:nvSpPr>
        <p:spPr>
          <a:xfrm>
            <a:off x="4345839" y="3462670"/>
            <a:ext cx="3545738" cy="2971800"/>
          </a:xfrm>
          <a:prstGeom prst="roundRect">
            <a:avLst/>
          </a:prstGeom>
          <a:solidFill>
            <a:srgbClr val="F8FAFC"/>
          </a:solidFill>
          <a:ln w="12700">
            <a:solidFill>
              <a:srgbClr val="E2E8F0"/>
            </a:solidFill>
            <a:prstDash val="solid"/>
          </a:ln>
        </p:spPr>
        <p:txBody>
          <a:bodyPr/>
          <a:lstStyle/>
          <a:p>
            <a:endParaRPr lang="es-AR"/>
          </a:p>
        </p:txBody>
      </p:sp>
      <p:sp>
        <p:nvSpPr>
          <p:cNvPr id="13" name="Shape 9">
            <a:extLst>
              <a:ext uri="{FF2B5EF4-FFF2-40B4-BE49-F238E27FC236}">
                <a16:creationId xmlns:a16="http://schemas.microsoft.com/office/drawing/2014/main" id="{77FBCAC0-D37C-1997-3AEC-7445D0B0E33A}"/>
              </a:ext>
            </a:extLst>
          </p:cNvPr>
          <p:cNvSpPr/>
          <p:nvPr/>
        </p:nvSpPr>
        <p:spPr>
          <a:xfrm>
            <a:off x="4322978" y="3246120"/>
            <a:ext cx="3545738" cy="73152"/>
          </a:xfrm>
          <a:prstGeom prst="rect">
            <a:avLst/>
          </a:prstGeom>
          <a:solidFill>
            <a:srgbClr val="16A34A"/>
          </a:solidFill>
          <a:ln w="12700">
            <a:solidFill>
              <a:srgbClr val="16A34A"/>
            </a:solidFill>
            <a:prstDash val="solid"/>
          </a:ln>
        </p:spPr>
        <p:txBody>
          <a:bodyPr/>
          <a:lstStyle/>
          <a:p>
            <a:endParaRPr lang="es-AR"/>
          </a:p>
        </p:txBody>
      </p:sp>
      <p:sp>
        <p:nvSpPr>
          <p:cNvPr id="14" name="Text 10">
            <a:extLst>
              <a:ext uri="{FF2B5EF4-FFF2-40B4-BE49-F238E27FC236}">
                <a16:creationId xmlns:a16="http://schemas.microsoft.com/office/drawing/2014/main" id="{47D63F9C-263B-6ECB-92B6-0779410D58EA}"/>
              </a:ext>
            </a:extLst>
          </p:cNvPr>
          <p:cNvSpPr/>
          <p:nvPr/>
        </p:nvSpPr>
        <p:spPr>
          <a:xfrm>
            <a:off x="4551578" y="3629465"/>
            <a:ext cx="3088538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sz="2000" dirty="0"/>
          </a:p>
        </p:txBody>
      </p:sp>
      <p:sp>
        <p:nvSpPr>
          <p:cNvPr id="16" name="Shape 12">
            <a:extLst>
              <a:ext uri="{FF2B5EF4-FFF2-40B4-BE49-F238E27FC236}">
                <a16:creationId xmlns:a16="http://schemas.microsoft.com/office/drawing/2014/main" id="{ECC5A80D-30E6-1504-C54B-6B0F2B4F8677}"/>
              </a:ext>
            </a:extLst>
          </p:cNvPr>
          <p:cNvSpPr/>
          <p:nvPr/>
        </p:nvSpPr>
        <p:spPr>
          <a:xfrm>
            <a:off x="8143037" y="3443072"/>
            <a:ext cx="3545738" cy="2971800"/>
          </a:xfrm>
          <a:prstGeom prst="roundRect">
            <a:avLst/>
          </a:prstGeom>
          <a:solidFill>
            <a:srgbClr val="F8FAFC"/>
          </a:solidFill>
          <a:ln w="12700">
            <a:solidFill>
              <a:srgbClr val="E2E8F0"/>
            </a:solidFill>
            <a:prstDash val="solid"/>
          </a:ln>
        </p:spPr>
        <p:txBody>
          <a:bodyPr/>
          <a:lstStyle/>
          <a:p>
            <a:endParaRPr lang="es-AR"/>
          </a:p>
        </p:txBody>
      </p:sp>
      <p:sp>
        <p:nvSpPr>
          <p:cNvPr id="17" name="Shape 13">
            <a:extLst>
              <a:ext uri="{FF2B5EF4-FFF2-40B4-BE49-F238E27FC236}">
                <a16:creationId xmlns:a16="http://schemas.microsoft.com/office/drawing/2014/main" id="{020EFC1D-8A16-6916-4655-0D96E87D902E}"/>
              </a:ext>
            </a:extLst>
          </p:cNvPr>
          <p:cNvSpPr/>
          <p:nvPr/>
        </p:nvSpPr>
        <p:spPr>
          <a:xfrm>
            <a:off x="8143037" y="3246120"/>
            <a:ext cx="3545738" cy="73152"/>
          </a:xfrm>
          <a:prstGeom prst="rect">
            <a:avLst/>
          </a:prstGeom>
          <a:solidFill>
            <a:srgbClr val="F59E0B"/>
          </a:solidFill>
          <a:ln w="12700">
            <a:solidFill>
              <a:srgbClr val="F59E0B"/>
            </a:solidFill>
            <a:prstDash val="solid"/>
          </a:ln>
        </p:spPr>
        <p:txBody>
          <a:bodyPr/>
          <a:lstStyle/>
          <a:p>
            <a:endParaRPr lang="es-AR"/>
          </a:p>
        </p:txBody>
      </p:sp>
      <p:sp>
        <p:nvSpPr>
          <p:cNvPr id="20" name="Shape 16">
            <a:extLst>
              <a:ext uri="{FF2B5EF4-FFF2-40B4-BE49-F238E27FC236}">
                <a16:creationId xmlns:a16="http://schemas.microsoft.com/office/drawing/2014/main" id="{3F593B22-DDE9-46B6-DDDC-1C6A719B6639}"/>
              </a:ext>
            </a:extLst>
          </p:cNvPr>
          <p:cNvSpPr/>
          <p:nvPr/>
        </p:nvSpPr>
        <p:spPr>
          <a:xfrm>
            <a:off x="0" y="6537960"/>
            <a:ext cx="12191695" cy="320040"/>
          </a:xfrm>
          <a:prstGeom prst="rect">
            <a:avLst/>
          </a:prstGeom>
          <a:solidFill>
            <a:srgbClr val="FFFFFF"/>
          </a:solidFill>
          <a:ln w="1270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s-AR"/>
          </a:p>
        </p:txBody>
      </p:sp>
      <p:sp>
        <p:nvSpPr>
          <p:cNvPr id="21" name="Text 17">
            <a:extLst>
              <a:ext uri="{FF2B5EF4-FFF2-40B4-BE49-F238E27FC236}">
                <a16:creationId xmlns:a16="http://schemas.microsoft.com/office/drawing/2014/main" id="{0748496D-795A-0631-246F-716322733672}"/>
              </a:ext>
            </a:extLst>
          </p:cNvPr>
          <p:cNvSpPr/>
          <p:nvPr/>
        </p:nvSpPr>
        <p:spPr>
          <a:xfrm>
            <a:off x="502920" y="6601968"/>
            <a:ext cx="11185855" cy="1828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000" dirty="0">
                <a:solidFill>
                  <a:srgbClr val="475569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Trenes Argentinos · Maintenance Planner · Línea Roca</a:t>
            </a:r>
            <a:endParaRPr lang="en-US" sz="1000" dirty="0"/>
          </a:p>
        </p:txBody>
      </p:sp>
      <p:sp>
        <p:nvSpPr>
          <p:cNvPr id="24" name="Text 6">
            <a:extLst>
              <a:ext uri="{FF2B5EF4-FFF2-40B4-BE49-F238E27FC236}">
                <a16:creationId xmlns:a16="http://schemas.microsoft.com/office/drawing/2014/main" id="{14108404-0B92-E84E-CFC7-DCE47824CCA7}"/>
              </a:ext>
            </a:extLst>
          </p:cNvPr>
          <p:cNvSpPr/>
          <p:nvPr/>
        </p:nvSpPr>
        <p:spPr>
          <a:xfrm>
            <a:off x="8371636" y="4039935"/>
            <a:ext cx="3088539" cy="2233046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3600" b="1" dirty="0" err="1">
                <a:solidFill>
                  <a:srgbClr val="0F172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Integración</a:t>
            </a:r>
            <a:r>
              <a:rPr lang="en-US" sz="3600" b="1" dirty="0">
                <a:solidFill>
                  <a:srgbClr val="0F172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 / </a:t>
            </a:r>
            <a:r>
              <a:rPr lang="en-US" sz="3600" b="1" dirty="0" err="1">
                <a:solidFill>
                  <a:srgbClr val="0F172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Comunicación</a:t>
            </a:r>
            <a:r>
              <a:rPr lang="en-US" sz="3600" b="1" dirty="0">
                <a:solidFill>
                  <a:srgbClr val="0F172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 con SIMAF</a:t>
            </a:r>
            <a:endParaRPr lang="en-US" sz="3600" dirty="0"/>
          </a:p>
        </p:txBody>
      </p:sp>
      <p:sp>
        <p:nvSpPr>
          <p:cNvPr id="26" name="Text 6">
            <a:extLst>
              <a:ext uri="{FF2B5EF4-FFF2-40B4-BE49-F238E27FC236}">
                <a16:creationId xmlns:a16="http://schemas.microsoft.com/office/drawing/2014/main" id="{9473A6A3-D200-D74E-AA29-8FC0411952B2}"/>
              </a:ext>
            </a:extLst>
          </p:cNvPr>
          <p:cNvSpPr/>
          <p:nvPr/>
        </p:nvSpPr>
        <p:spPr>
          <a:xfrm>
            <a:off x="4420011" y="4217517"/>
            <a:ext cx="3397393" cy="1386546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3600" b="1" dirty="0" err="1">
                <a:solidFill>
                  <a:srgbClr val="0F172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Planificación</a:t>
            </a:r>
            <a:r>
              <a:rPr lang="en-US" sz="3600" b="1" dirty="0">
                <a:solidFill>
                  <a:srgbClr val="0F172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 </a:t>
            </a:r>
            <a:r>
              <a:rPr lang="en-US" sz="3600" b="1" dirty="0" err="1">
                <a:solidFill>
                  <a:srgbClr val="0F172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Automática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8167827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A4D1C8F-B0EA-F64B-6A7F-AB66A326D1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>
            <a:extLst>
              <a:ext uri="{FF2B5EF4-FFF2-40B4-BE49-F238E27FC236}">
                <a16:creationId xmlns:a16="http://schemas.microsoft.com/office/drawing/2014/main" id="{664769F1-8B6E-C047-F90B-6B7EA39AD6A3}"/>
              </a:ext>
            </a:extLst>
          </p:cNvPr>
          <p:cNvSpPr/>
          <p:nvPr/>
        </p:nvSpPr>
        <p:spPr>
          <a:xfrm>
            <a:off x="0" y="0"/>
            <a:ext cx="12191695" cy="566928"/>
          </a:xfrm>
          <a:prstGeom prst="rect">
            <a:avLst/>
          </a:prstGeom>
          <a:solidFill>
            <a:srgbClr val="FFFFFF"/>
          </a:solidFill>
          <a:ln w="1270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s-AR"/>
          </a:p>
        </p:txBody>
      </p:sp>
      <p:sp>
        <p:nvSpPr>
          <p:cNvPr id="3" name="Shape 1">
            <a:extLst>
              <a:ext uri="{FF2B5EF4-FFF2-40B4-BE49-F238E27FC236}">
                <a16:creationId xmlns:a16="http://schemas.microsoft.com/office/drawing/2014/main" id="{0AC7B021-6776-A9AB-1CB6-6B3AE14491E1}"/>
              </a:ext>
            </a:extLst>
          </p:cNvPr>
          <p:cNvSpPr/>
          <p:nvPr/>
        </p:nvSpPr>
        <p:spPr>
          <a:xfrm>
            <a:off x="0" y="548640"/>
            <a:ext cx="12191695" cy="45720"/>
          </a:xfrm>
          <a:prstGeom prst="rect">
            <a:avLst/>
          </a:prstGeom>
          <a:solidFill>
            <a:srgbClr val="0077C8"/>
          </a:solidFill>
          <a:ln w="12700">
            <a:solidFill>
              <a:srgbClr val="0077C8"/>
            </a:solidFill>
            <a:prstDash val="solid"/>
          </a:ln>
        </p:spPr>
        <p:txBody>
          <a:bodyPr/>
          <a:lstStyle/>
          <a:p>
            <a:endParaRPr lang="es-AR"/>
          </a:p>
        </p:txBody>
      </p:sp>
      <p:pic>
        <p:nvPicPr>
          <p:cNvPr id="4" name="Image 0" descr="/mnt/data/LogoTAO.jpg">
            <a:extLst>
              <a:ext uri="{FF2B5EF4-FFF2-40B4-BE49-F238E27FC236}">
                <a16:creationId xmlns:a16="http://schemas.microsoft.com/office/drawing/2014/main" id="{E7A6D69C-F8A7-E1DC-E105-2DA715C0AE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367" y="91440"/>
            <a:ext cx="1860546" cy="411480"/>
          </a:xfrm>
          <a:prstGeom prst="rect">
            <a:avLst/>
          </a:prstGeom>
        </p:spPr>
      </p:pic>
      <p:sp>
        <p:nvSpPr>
          <p:cNvPr id="5" name="Text 2">
            <a:extLst>
              <a:ext uri="{FF2B5EF4-FFF2-40B4-BE49-F238E27FC236}">
                <a16:creationId xmlns:a16="http://schemas.microsoft.com/office/drawing/2014/main" id="{6E2CA42A-E423-4270-43BA-15023ECA3C48}"/>
              </a:ext>
            </a:extLst>
          </p:cNvPr>
          <p:cNvSpPr/>
          <p:nvPr/>
        </p:nvSpPr>
        <p:spPr>
          <a:xfrm>
            <a:off x="3246120" y="128016"/>
            <a:ext cx="8625535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800" b="1" dirty="0">
                <a:solidFill>
                  <a:srgbClr val="0B4E7A"/>
                </a:solidFill>
                <a:latin typeface="Calibri" pitchFamily="34" charset="0"/>
                <a:cs typeface="Calibri" pitchFamily="34" charset="-120"/>
              </a:rPr>
              <a:t>FIN</a:t>
            </a:r>
            <a:endParaRPr lang="en-US" sz="2800" dirty="0"/>
          </a:p>
        </p:txBody>
      </p:sp>
      <p:sp>
        <p:nvSpPr>
          <p:cNvPr id="6" name="Shape 3">
            <a:extLst>
              <a:ext uri="{FF2B5EF4-FFF2-40B4-BE49-F238E27FC236}">
                <a16:creationId xmlns:a16="http://schemas.microsoft.com/office/drawing/2014/main" id="{3196202E-F92E-86CD-5135-6D4C31F43763}"/>
              </a:ext>
            </a:extLst>
          </p:cNvPr>
          <p:cNvSpPr/>
          <p:nvPr/>
        </p:nvSpPr>
        <p:spPr>
          <a:xfrm>
            <a:off x="502920" y="811557"/>
            <a:ext cx="11185855" cy="2544775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E2E8F0"/>
            </a:solidFill>
            <a:prstDash val="solid"/>
          </a:ln>
          <a:effectLst>
            <a:outerShdw blurRad="38100" dist="12700" dir="27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es-AR"/>
          </a:p>
        </p:txBody>
      </p:sp>
      <p:sp>
        <p:nvSpPr>
          <p:cNvPr id="9" name="Shape 5">
            <a:extLst>
              <a:ext uri="{FF2B5EF4-FFF2-40B4-BE49-F238E27FC236}">
                <a16:creationId xmlns:a16="http://schemas.microsoft.com/office/drawing/2014/main" id="{A42BA7E2-7F02-D9D6-82C9-A56F862E8B34}"/>
              </a:ext>
            </a:extLst>
          </p:cNvPr>
          <p:cNvSpPr/>
          <p:nvPr/>
        </p:nvSpPr>
        <p:spPr>
          <a:xfrm>
            <a:off x="575837" y="3659076"/>
            <a:ext cx="11128047" cy="73152"/>
          </a:xfrm>
          <a:prstGeom prst="rect">
            <a:avLst/>
          </a:prstGeom>
          <a:solidFill>
            <a:srgbClr val="0077C8"/>
          </a:solidFill>
          <a:ln w="12700">
            <a:solidFill>
              <a:srgbClr val="0077C8"/>
            </a:solidFill>
            <a:prstDash val="solid"/>
          </a:ln>
        </p:spPr>
        <p:txBody>
          <a:bodyPr/>
          <a:lstStyle/>
          <a:p>
            <a:endParaRPr lang="es-AR"/>
          </a:p>
        </p:txBody>
      </p:sp>
      <p:sp>
        <p:nvSpPr>
          <p:cNvPr id="14" name="Text 10">
            <a:extLst>
              <a:ext uri="{FF2B5EF4-FFF2-40B4-BE49-F238E27FC236}">
                <a16:creationId xmlns:a16="http://schemas.microsoft.com/office/drawing/2014/main" id="{44AB5719-F7E8-3D40-2A34-84B52A058C71}"/>
              </a:ext>
            </a:extLst>
          </p:cNvPr>
          <p:cNvSpPr/>
          <p:nvPr/>
        </p:nvSpPr>
        <p:spPr>
          <a:xfrm>
            <a:off x="4551578" y="3629465"/>
            <a:ext cx="3088538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sz="2000" dirty="0"/>
          </a:p>
        </p:txBody>
      </p:sp>
      <p:sp>
        <p:nvSpPr>
          <p:cNvPr id="16" name="Shape 12">
            <a:extLst>
              <a:ext uri="{FF2B5EF4-FFF2-40B4-BE49-F238E27FC236}">
                <a16:creationId xmlns:a16="http://schemas.microsoft.com/office/drawing/2014/main" id="{09B2A798-B625-DCAF-6BE9-87F15D2EEA3B}"/>
              </a:ext>
            </a:extLst>
          </p:cNvPr>
          <p:cNvSpPr/>
          <p:nvPr/>
        </p:nvSpPr>
        <p:spPr>
          <a:xfrm>
            <a:off x="575837" y="3935623"/>
            <a:ext cx="11128047" cy="2456033"/>
          </a:xfrm>
          <a:prstGeom prst="roundRect">
            <a:avLst/>
          </a:prstGeom>
          <a:solidFill>
            <a:srgbClr val="F8FAFC"/>
          </a:solidFill>
          <a:ln w="12700">
            <a:solidFill>
              <a:srgbClr val="E2E8F0"/>
            </a:solidFill>
            <a:prstDash val="solid"/>
          </a:ln>
        </p:spPr>
        <p:txBody>
          <a:bodyPr/>
          <a:lstStyle/>
          <a:p>
            <a:endParaRPr lang="es-AR"/>
          </a:p>
        </p:txBody>
      </p:sp>
      <p:sp>
        <p:nvSpPr>
          <p:cNvPr id="20" name="Shape 16">
            <a:extLst>
              <a:ext uri="{FF2B5EF4-FFF2-40B4-BE49-F238E27FC236}">
                <a16:creationId xmlns:a16="http://schemas.microsoft.com/office/drawing/2014/main" id="{ACE1BB4E-E322-1077-4A63-EA807F3648A7}"/>
              </a:ext>
            </a:extLst>
          </p:cNvPr>
          <p:cNvSpPr/>
          <p:nvPr/>
        </p:nvSpPr>
        <p:spPr>
          <a:xfrm>
            <a:off x="0" y="6537960"/>
            <a:ext cx="12191695" cy="320040"/>
          </a:xfrm>
          <a:prstGeom prst="rect">
            <a:avLst/>
          </a:prstGeom>
          <a:solidFill>
            <a:srgbClr val="FFFFFF"/>
          </a:solidFill>
          <a:ln w="1270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s-AR"/>
          </a:p>
        </p:txBody>
      </p:sp>
      <p:sp>
        <p:nvSpPr>
          <p:cNvPr id="21" name="Text 17">
            <a:extLst>
              <a:ext uri="{FF2B5EF4-FFF2-40B4-BE49-F238E27FC236}">
                <a16:creationId xmlns:a16="http://schemas.microsoft.com/office/drawing/2014/main" id="{60EF1A00-6808-6C11-BA06-4ECB0E5B78EC}"/>
              </a:ext>
            </a:extLst>
          </p:cNvPr>
          <p:cNvSpPr/>
          <p:nvPr/>
        </p:nvSpPr>
        <p:spPr>
          <a:xfrm>
            <a:off x="502920" y="6601968"/>
            <a:ext cx="11185855" cy="1828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000" dirty="0">
                <a:solidFill>
                  <a:srgbClr val="475569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Trenes Argentinos · Maintenance Planner · Línea Roca</a:t>
            </a:r>
            <a:endParaRPr lang="en-US" sz="1000" dirty="0"/>
          </a:p>
        </p:txBody>
      </p:sp>
      <p:sp>
        <p:nvSpPr>
          <p:cNvPr id="24" name="Text 6">
            <a:extLst>
              <a:ext uri="{FF2B5EF4-FFF2-40B4-BE49-F238E27FC236}">
                <a16:creationId xmlns:a16="http://schemas.microsoft.com/office/drawing/2014/main" id="{5E40F09F-5127-5FE4-401B-1871FB149A5C}"/>
              </a:ext>
            </a:extLst>
          </p:cNvPr>
          <p:cNvSpPr/>
          <p:nvPr/>
        </p:nvSpPr>
        <p:spPr>
          <a:xfrm>
            <a:off x="3426047" y="4063366"/>
            <a:ext cx="4974123" cy="2233046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6600" b="1" dirty="0">
                <a:solidFill>
                  <a:schemeClr val="accent1">
                    <a:lumMod val="75000"/>
                  </a:schemeClr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¡ GRACIAS !</a:t>
            </a:r>
            <a:endParaRPr lang="en-US" sz="66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25" name="Imagen 24">
            <a:extLst>
              <a:ext uri="{FF2B5EF4-FFF2-40B4-BE49-F238E27FC236}">
                <a16:creationId xmlns:a16="http://schemas.microsoft.com/office/drawing/2014/main" id="{E8EE29DA-8E19-90EA-B71E-C9C0A5655B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818" y="666338"/>
            <a:ext cx="3930111" cy="2835212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194EA5FF-D8DF-E1F6-451A-99A69A3CACC0}"/>
              </a:ext>
            </a:extLst>
          </p:cNvPr>
          <p:cNvSpPr txBox="1"/>
          <p:nvPr/>
        </p:nvSpPr>
        <p:spPr>
          <a:xfrm>
            <a:off x="4788692" y="1260674"/>
            <a:ext cx="6716415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AR" sz="3200" b="1" dirty="0">
                <a:solidFill>
                  <a:schemeClr val="accent1">
                    <a:lumMod val="75000"/>
                  </a:schemeClr>
                </a:solidFill>
              </a:rPr>
              <a:t>ARS_MP</a:t>
            </a:r>
          </a:p>
          <a:p>
            <a:r>
              <a:rPr lang="es-AR" sz="3200" b="1" dirty="0">
                <a:solidFill>
                  <a:schemeClr val="accent1">
                    <a:lumMod val="75000"/>
                  </a:schemeClr>
                </a:solidFill>
              </a:rPr>
              <a:t>Planificación ferroviaria automatizada basada en datos reales</a:t>
            </a:r>
          </a:p>
        </p:txBody>
      </p:sp>
    </p:spTree>
    <p:extLst>
      <p:ext uri="{BB962C8B-B14F-4D97-AF65-F5344CB8AC3E}">
        <p14:creationId xmlns:p14="http://schemas.microsoft.com/office/powerpoint/2010/main" val="1481487110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>
            <a:extLst>
              <a:ext uri="{FF2B5EF4-FFF2-40B4-BE49-F238E27FC236}">
                <a16:creationId xmlns:a16="http://schemas.microsoft.com/office/drawing/2014/main" id="{0D51A7C6-A484-02DE-DA57-F0EB85010622}"/>
              </a:ext>
            </a:extLst>
          </p:cNvPr>
          <p:cNvSpPr/>
          <p:nvPr/>
        </p:nvSpPr>
        <p:spPr>
          <a:xfrm>
            <a:off x="0" y="0"/>
            <a:ext cx="12191695" cy="566928"/>
          </a:xfrm>
          <a:prstGeom prst="rect">
            <a:avLst/>
          </a:prstGeom>
          <a:solidFill>
            <a:srgbClr val="FFFFFF"/>
          </a:solidFill>
          <a:ln w="1270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s-AR"/>
          </a:p>
        </p:txBody>
      </p:sp>
      <p:sp>
        <p:nvSpPr>
          <p:cNvPr id="3" name="Shape 1">
            <a:extLst>
              <a:ext uri="{FF2B5EF4-FFF2-40B4-BE49-F238E27FC236}">
                <a16:creationId xmlns:a16="http://schemas.microsoft.com/office/drawing/2014/main" id="{5C5ED2A1-D700-23E2-3169-E22BD4B89925}"/>
              </a:ext>
            </a:extLst>
          </p:cNvPr>
          <p:cNvSpPr/>
          <p:nvPr/>
        </p:nvSpPr>
        <p:spPr>
          <a:xfrm>
            <a:off x="0" y="548640"/>
            <a:ext cx="12191695" cy="45720"/>
          </a:xfrm>
          <a:prstGeom prst="rect">
            <a:avLst/>
          </a:prstGeom>
          <a:solidFill>
            <a:srgbClr val="0077C8"/>
          </a:solidFill>
          <a:ln w="12700">
            <a:solidFill>
              <a:srgbClr val="0077C8"/>
            </a:solidFill>
            <a:prstDash val="solid"/>
          </a:ln>
        </p:spPr>
        <p:txBody>
          <a:bodyPr/>
          <a:lstStyle/>
          <a:p>
            <a:endParaRPr lang="es-AR"/>
          </a:p>
        </p:txBody>
      </p:sp>
      <p:pic>
        <p:nvPicPr>
          <p:cNvPr id="4" name="Image 0" descr="/mnt/data/LogoTAO.jpg">
            <a:extLst>
              <a:ext uri="{FF2B5EF4-FFF2-40B4-BE49-F238E27FC236}">
                <a16:creationId xmlns:a16="http://schemas.microsoft.com/office/drawing/2014/main" id="{CE9C81EB-AF6C-BD6F-4F24-50E9B62325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367" y="91440"/>
            <a:ext cx="1860546" cy="411480"/>
          </a:xfrm>
          <a:prstGeom prst="rect">
            <a:avLst/>
          </a:prstGeom>
        </p:spPr>
      </p:pic>
      <p:sp>
        <p:nvSpPr>
          <p:cNvPr id="5" name="Text 2">
            <a:extLst>
              <a:ext uri="{FF2B5EF4-FFF2-40B4-BE49-F238E27FC236}">
                <a16:creationId xmlns:a16="http://schemas.microsoft.com/office/drawing/2014/main" id="{75B25565-D5CA-5B94-79B8-4390E80BC4B6}"/>
              </a:ext>
            </a:extLst>
          </p:cNvPr>
          <p:cNvSpPr/>
          <p:nvPr/>
        </p:nvSpPr>
        <p:spPr>
          <a:xfrm>
            <a:off x="2770599" y="128016"/>
            <a:ext cx="9488089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800" b="1" dirty="0">
                <a:solidFill>
                  <a:srgbClr val="0B4E7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El problema: “Tarea artesanal” (Legacy + Excel + </a:t>
            </a:r>
            <a:r>
              <a:rPr lang="en-US" sz="2800" b="1" dirty="0" err="1">
                <a:solidFill>
                  <a:srgbClr val="0B4E7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Texto</a:t>
            </a:r>
            <a:r>
              <a:rPr lang="en-US" sz="2800" b="1" dirty="0">
                <a:solidFill>
                  <a:srgbClr val="0B4E7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 plano)</a:t>
            </a:r>
            <a:endParaRPr lang="en-US" sz="2800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D5FB6A3F-C9E7-3B2C-5974-3D3068E45C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3782" y="1192750"/>
            <a:ext cx="3580474" cy="263258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7E0F412A-D068-B1AA-6A90-9F6F2085BE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879" y="1051560"/>
            <a:ext cx="3670117" cy="2746171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78EB5AC2-96C1-3AA1-5C36-0C81D4D04FCC}"/>
              </a:ext>
            </a:extLst>
          </p:cNvPr>
          <p:cNvSpPr txBox="1"/>
          <p:nvPr/>
        </p:nvSpPr>
        <p:spPr>
          <a:xfrm>
            <a:off x="63678" y="638294"/>
            <a:ext cx="61004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475569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• Tecnología legacy: VB6 + Access 2.0</a:t>
            </a:r>
            <a:endParaRPr lang="es-AR" dirty="0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0DF1DE1C-38AE-AE75-E65C-A09EEA5CF2A0}"/>
              </a:ext>
            </a:extLst>
          </p:cNvPr>
          <p:cNvSpPr txBox="1"/>
          <p:nvPr/>
        </p:nvSpPr>
        <p:spPr>
          <a:xfrm>
            <a:off x="6400367" y="638129"/>
            <a:ext cx="61004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475569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• Datos </a:t>
            </a:r>
            <a:r>
              <a:rPr lang="en-US" sz="1800" b="1" dirty="0" err="1">
                <a:solidFill>
                  <a:srgbClr val="475569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fragmentados</a:t>
            </a:r>
            <a:r>
              <a:rPr lang="en-US" sz="1800" b="1" dirty="0">
                <a:solidFill>
                  <a:srgbClr val="475569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: </a:t>
            </a:r>
            <a:r>
              <a:rPr lang="en-US" sz="1800" b="1" dirty="0" err="1">
                <a:solidFill>
                  <a:srgbClr val="475569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archivos</a:t>
            </a:r>
            <a:r>
              <a:rPr lang="en-US" sz="1800" b="1" dirty="0">
                <a:solidFill>
                  <a:srgbClr val="475569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 .TOX </a:t>
            </a:r>
            <a:r>
              <a:rPr lang="en-US" sz="1800" b="1" dirty="0" err="1">
                <a:solidFill>
                  <a:srgbClr val="475569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por</a:t>
            </a:r>
            <a:r>
              <a:rPr lang="en-US" sz="1800" b="1" dirty="0">
                <a:solidFill>
                  <a:srgbClr val="475569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 </a:t>
            </a:r>
            <a:r>
              <a:rPr lang="en-US" sz="1800" b="1" dirty="0" err="1">
                <a:solidFill>
                  <a:srgbClr val="475569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tipo</a:t>
            </a:r>
            <a:r>
              <a:rPr lang="en-US" sz="1800" b="1" dirty="0">
                <a:solidFill>
                  <a:srgbClr val="475569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 de </a:t>
            </a:r>
            <a:r>
              <a:rPr lang="en-US" sz="1800" b="1" dirty="0" err="1">
                <a:solidFill>
                  <a:srgbClr val="475569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reparación</a:t>
            </a:r>
            <a:endParaRPr lang="es-AR" dirty="0"/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1D923288-B844-8244-80E3-A038FB9BFBCA}"/>
              </a:ext>
            </a:extLst>
          </p:cNvPr>
          <p:cNvSpPr txBox="1"/>
          <p:nvPr/>
        </p:nvSpPr>
        <p:spPr>
          <a:xfrm>
            <a:off x="63678" y="3797731"/>
            <a:ext cx="61004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475569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• </a:t>
            </a:r>
            <a:r>
              <a:rPr lang="en-US" sz="1800" b="1" dirty="0" err="1">
                <a:solidFill>
                  <a:srgbClr val="475569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Unificación</a:t>
            </a:r>
            <a:r>
              <a:rPr lang="en-US" sz="1800" b="1" dirty="0">
                <a:solidFill>
                  <a:srgbClr val="475569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 y </a:t>
            </a:r>
            <a:r>
              <a:rPr lang="en-US" sz="1800" b="1" dirty="0" err="1">
                <a:solidFill>
                  <a:srgbClr val="475569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cálculos</a:t>
            </a:r>
            <a:r>
              <a:rPr lang="en-US" sz="1800" b="1" dirty="0">
                <a:solidFill>
                  <a:srgbClr val="475569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 a mano</a:t>
            </a:r>
          </a:p>
          <a:p>
            <a:r>
              <a:rPr lang="en-US" sz="1800" b="1" dirty="0">
                <a:solidFill>
                  <a:srgbClr val="475569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(alto </a:t>
            </a:r>
            <a:r>
              <a:rPr lang="en-US" sz="1800" b="1" dirty="0" err="1">
                <a:solidFill>
                  <a:srgbClr val="475569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riesgo</a:t>
            </a:r>
            <a:r>
              <a:rPr lang="en-US" sz="1800" b="1" dirty="0">
                <a:solidFill>
                  <a:srgbClr val="475569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 de error)</a:t>
            </a:r>
            <a:endParaRPr lang="es-AR" dirty="0"/>
          </a:p>
        </p:txBody>
      </p:sp>
      <p:pic>
        <p:nvPicPr>
          <p:cNvPr id="21" name="Image 5" descr="/mnt/data/CaptureSlide02_04_pisar_hijas.jpg">
            <a:extLst>
              <a:ext uri="{FF2B5EF4-FFF2-40B4-BE49-F238E27FC236}">
                <a16:creationId xmlns:a16="http://schemas.microsoft.com/office/drawing/2014/main" id="{C5E1CC89-4FD8-35E0-5F70-74AADADC277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1596" b="1596"/>
          <a:stretch/>
        </p:blipFill>
        <p:spPr>
          <a:xfrm>
            <a:off x="195879" y="4390305"/>
            <a:ext cx="4026497" cy="2402229"/>
          </a:xfrm>
          <a:prstGeom prst="rect">
            <a:avLst/>
          </a:prstGeom>
        </p:spPr>
      </p:pic>
      <p:sp>
        <p:nvSpPr>
          <p:cNvPr id="23" name="CuadroTexto 22">
            <a:extLst>
              <a:ext uri="{FF2B5EF4-FFF2-40B4-BE49-F238E27FC236}">
                <a16:creationId xmlns:a16="http://schemas.microsoft.com/office/drawing/2014/main" id="{E95E7A52-E76F-11F4-7057-074643F71BD8}"/>
              </a:ext>
            </a:extLst>
          </p:cNvPr>
          <p:cNvSpPr txBox="1"/>
          <p:nvPr/>
        </p:nvSpPr>
        <p:spPr>
          <a:xfrm>
            <a:off x="7417860" y="3977039"/>
            <a:ext cx="61273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475569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• Excel “</a:t>
            </a:r>
            <a:r>
              <a:rPr lang="en-US" sz="1800" b="1" dirty="0" err="1">
                <a:solidFill>
                  <a:srgbClr val="475569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sábana</a:t>
            </a:r>
            <a:r>
              <a:rPr lang="en-US" sz="1800" b="1" dirty="0">
                <a:solidFill>
                  <a:srgbClr val="475569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” con </a:t>
            </a:r>
            <a:r>
              <a:rPr lang="en-US" sz="1800" b="1" dirty="0" err="1">
                <a:solidFill>
                  <a:srgbClr val="475569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fórmulas</a:t>
            </a:r>
            <a:r>
              <a:rPr lang="en-US" sz="1800" b="1" dirty="0">
                <a:solidFill>
                  <a:srgbClr val="475569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 y </a:t>
            </a:r>
            <a:r>
              <a:rPr lang="en-US" sz="1800" b="1" dirty="0" err="1">
                <a:solidFill>
                  <a:srgbClr val="475569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dependencias</a:t>
            </a:r>
            <a:endParaRPr lang="es-AR" dirty="0"/>
          </a:p>
        </p:txBody>
      </p:sp>
      <p:sp>
        <p:nvSpPr>
          <p:cNvPr id="30" name="Shape 9">
            <a:extLst>
              <a:ext uri="{FF2B5EF4-FFF2-40B4-BE49-F238E27FC236}">
                <a16:creationId xmlns:a16="http://schemas.microsoft.com/office/drawing/2014/main" id="{60086B2A-EA19-9E0B-9D16-FCDFD02405E4}"/>
              </a:ext>
            </a:extLst>
          </p:cNvPr>
          <p:cNvSpPr/>
          <p:nvPr/>
        </p:nvSpPr>
        <p:spPr>
          <a:xfrm>
            <a:off x="4395833" y="2240280"/>
            <a:ext cx="2848569" cy="2377440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E2E8F0"/>
            </a:solidFill>
            <a:prstDash val="solid"/>
          </a:ln>
          <a:effectLst>
            <a:outerShdw blurRad="38100" dist="12700" dir="2700000" algn="bl" rotWithShape="0">
              <a:srgbClr val="000000">
                <a:alpha val="12000"/>
              </a:srgbClr>
            </a:outerShdw>
          </a:effectLst>
        </p:spPr>
        <p:txBody>
          <a:bodyPr/>
          <a:lstStyle/>
          <a:p>
            <a:endParaRPr lang="es-AR"/>
          </a:p>
        </p:txBody>
      </p:sp>
      <p:sp>
        <p:nvSpPr>
          <p:cNvPr id="31" name="Text 10">
            <a:extLst>
              <a:ext uri="{FF2B5EF4-FFF2-40B4-BE49-F238E27FC236}">
                <a16:creationId xmlns:a16="http://schemas.microsoft.com/office/drawing/2014/main" id="{55EBBA02-6DD8-0533-72DD-A1334286924A}"/>
              </a:ext>
            </a:extLst>
          </p:cNvPr>
          <p:cNvSpPr/>
          <p:nvPr/>
        </p:nvSpPr>
        <p:spPr>
          <a:xfrm>
            <a:off x="4642568" y="2749535"/>
            <a:ext cx="2377509" cy="24594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400" b="1" dirty="0">
                <a:solidFill>
                  <a:srgbClr val="475569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Costo por proyección</a:t>
            </a:r>
            <a:endParaRPr lang="en-US" sz="1400" b="1" dirty="0"/>
          </a:p>
        </p:txBody>
      </p:sp>
      <p:sp>
        <p:nvSpPr>
          <p:cNvPr id="32" name="Text 11">
            <a:extLst>
              <a:ext uri="{FF2B5EF4-FFF2-40B4-BE49-F238E27FC236}">
                <a16:creationId xmlns:a16="http://schemas.microsoft.com/office/drawing/2014/main" id="{0C630FC9-711A-77C7-1D76-8E962F5993E3}"/>
              </a:ext>
            </a:extLst>
          </p:cNvPr>
          <p:cNvSpPr/>
          <p:nvPr/>
        </p:nvSpPr>
        <p:spPr>
          <a:xfrm>
            <a:off x="4636727" y="2995385"/>
            <a:ext cx="2377509" cy="655846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4600" b="1" dirty="0">
                <a:solidFill>
                  <a:srgbClr val="DC2626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16 Horas</a:t>
            </a:r>
            <a:endParaRPr lang="en-US" sz="4600" dirty="0"/>
          </a:p>
        </p:txBody>
      </p:sp>
      <p:sp>
        <p:nvSpPr>
          <p:cNvPr id="33" name="Text 12">
            <a:extLst>
              <a:ext uri="{FF2B5EF4-FFF2-40B4-BE49-F238E27FC236}">
                <a16:creationId xmlns:a16="http://schemas.microsoft.com/office/drawing/2014/main" id="{8DC2C86E-5E93-88FF-0898-53AE9A7A8391}"/>
              </a:ext>
            </a:extLst>
          </p:cNvPr>
          <p:cNvSpPr/>
          <p:nvPr/>
        </p:nvSpPr>
        <p:spPr>
          <a:xfrm>
            <a:off x="4642568" y="3651231"/>
            <a:ext cx="2377509" cy="57386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400" b="1" dirty="0">
                <a:solidFill>
                  <a:srgbClr val="475569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≈ 2 jornadas laborales</a:t>
            </a:r>
            <a:endParaRPr lang="en-US" sz="1400" b="1" dirty="0"/>
          </a:p>
          <a:p>
            <a:pPr marL="0" indent="0" algn="ctr">
              <a:buNone/>
            </a:pPr>
            <a:r>
              <a:rPr lang="en-US" sz="1400" b="1" dirty="0">
                <a:solidFill>
                  <a:srgbClr val="475569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(Proceso manual y repetitivo</a:t>
            </a:r>
            <a:r>
              <a:rPr lang="en-US" sz="1400" dirty="0">
                <a:solidFill>
                  <a:srgbClr val="475569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)</a:t>
            </a:r>
            <a:endParaRPr lang="en-US" sz="1400" dirty="0"/>
          </a:p>
        </p:txBody>
      </p:sp>
      <p:pic>
        <p:nvPicPr>
          <p:cNvPr id="35" name="Imagen 34">
            <a:extLst>
              <a:ext uri="{FF2B5EF4-FFF2-40B4-BE49-F238E27FC236}">
                <a16:creationId xmlns:a16="http://schemas.microsoft.com/office/drawing/2014/main" id="{DCE130E0-4B3E-0352-C4AB-C10A08ABCA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17860" y="4390305"/>
            <a:ext cx="4616824" cy="2384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161123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6C272F-4E3E-CEBD-105C-F5E20C46F8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>
            <a:extLst>
              <a:ext uri="{FF2B5EF4-FFF2-40B4-BE49-F238E27FC236}">
                <a16:creationId xmlns:a16="http://schemas.microsoft.com/office/drawing/2014/main" id="{61D0686D-B6C9-B4E0-3FEA-0BF640142BB1}"/>
              </a:ext>
            </a:extLst>
          </p:cNvPr>
          <p:cNvSpPr/>
          <p:nvPr/>
        </p:nvSpPr>
        <p:spPr>
          <a:xfrm>
            <a:off x="0" y="0"/>
            <a:ext cx="12191695" cy="566928"/>
          </a:xfrm>
          <a:prstGeom prst="rect">
            <a:avLst/>
          </a:prstGeom>
          <a:solidFill>
            <a:srgbClr val="FFFFFF"/>
          </a:solidFill>
          <a:ln w="1270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s-AR"/>
          </a:p>
        </p:txBody>
      </p:sp>
      <p:sp>
        <p:nvSpPr>
          <p:cNvPr id="3" name="Shape 1">
            <a:extLst>
              <a:ext uri="{FF2B5EF4-FFF2-40B4-BE49-F238E27FC236}">
                <a16:creationId xmlns:a16="http://schemas.microsoft.com/office/drawing/2014/main" id="{0B378858-A73A-FA33-2B13-925C034ECDEA}"/>
              </a:ext>
            </a:extLst>
          </p:cNvPr>
          <p:cNvSpPr/>
          <p:nvPr/>
        </p:nvSpPr>
        <p:spPr>
          <a:xfrm>
            <a:off x="0" y="548640"/>
            <a:ext cx="12191695" cy="45720"/>
          </a:xfrm>
          <a:prstGeom prst="rect">
            <a:avLst/>
          </a:prstGeom>
          <a:solidFill>
            <a:srgbClr val="0077C8"/>
          </a:solidFill>
          <a:ln w="12700">
            <a:solidFill>
              <a:srgbClr val="0077C8"/>
            </a:solidFill>
            <a:prstDash val="solid"/>
          </a:ln>
        </p:spPr>
        <p:txBody>
          <a:bodyPr/>
          <a:lstStyle/>
          <a:p>
            <a:endParaRPr lang="es-AR"/>
          </a:p>
        </p:txBody>
      </p:sp>
      <p:pic>
        <p:nvPicPr>
          <p:cNvPr id="4" name="Image 0" descr="/mnt/data/LogoTAO.jpg">
            <a:extLst>
              <a:ext uri="{FF2B5EF4-FFF2-40B4-BE49-F238E27FC236}">
                <a16:creationId xmlns:a16="http://schemas.microsoft.com/office/drawing/2014/main" id="{A83CDC5D-1357-9CBF-63B6-1E2C79FA7E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367" y="91440"/>
            <a:ext cx="1860546" cy="411480"/>
          </a:xfrm>
          <a:prstGeom prst="rect">
            <a:avLst/>
          </a:prstGeom>
        </p:spPr>
      </p:pic>
      <p:sp>
        <p:nvSpPr>
          <p:cNvPr id="5" name="Text 2">
            <a:extLst>
              <a:ext uri="{FF2B5EF4-FFF2-40B4-BE49-F238E27FC236}">
                <a16:creationId xmlns:a16="http://schemas.microsoft.com/office/drawing/2014/main" id="{3272C557-F39D-8D23-FFF6-F9AEB2942E63}"/>
              </a:ext>
            </a:extLst>
          </p:cNvPr>
          <p:cNvSpPr/>
          <p:nvPr/>
        </p:nvSpPr>
        <p:spPr>
          <a:xfrm>
            <a:off x="3246120" y="128016"/>
            <a:ext cx="8625535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800" b="1" dirty="0">
                <a:solidFill>
                  <a:srgbClr val="0B4E7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La solución: ARS MAINTENANCE PLANNER </a:t>
            </a:r>
            <a:endParaRPr lang="en-US" sz="2800" dirty="0"/>
          </a:p>
        </p:txBody>
      </p:sp>
      <p:sp>
        <p:nvSpPr>
          <p:cNvPr id="6" name="Shape 3">
            <a:extLst>
              <a:ext uri="{FF2B5EF4-FFF2-40B4-BE49-F238E27FC236}">
                <a16:creationId xmlns:a16="http://schemas.microsoft.com/office/drawing/2014/main" id="{03E2A73D-3591-2263-2A46-755EC60F5B60}"/>
              </a:ext>
            </a:extLst>
          </p:cNvPr>
          <p:cNvSpPr/>
          <p:nvPr/>
        </p:nvSpPr>
        <p:spPr>
          <a:xfrm>
            <a:off x="502919" y="649224"/>
            <a:ext cx="11185855" cy="4169278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E2E8F0"/>
            </a:solidFill>
            <a:prstDash val="solid"/>
          </a:ln>
          <a:effectLst>
            <a:outerShdw blurRad="38100" dist="12700" dir="27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es-AR"/>
          </a:p>
        </p:txBody>
      </p:sp>
      <p:sp>
        <p:nvSpPr>
          <p:cNvPr id="8" name="Text 4">
            <a:extLst>
              <a:ext uri="{FF2B5EF4-FFF2-40B4-BE49-F238E27FC236}">
                <a16:creationId xmlns:a16="http://schemas.microsoft.com/office/drawing/2014/main" id="{9F583896-77EC-D8E8-3CED-33D37D824C22}"/>
              </a:ext>
            </a:extLst>
          </p:cNvPr>
          <p:cNvSpPr/>
          <p:nvPr/>
        </p:nvSpPr>
        <p:spPr>
          <a:xfrm>
            <a:off x="8321040" y="960120"/>
            <a:ext cx="3367735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sz="2000" dirty="0"/>
          </a:p>
        </p:txBody>
      </p:sp>
      <p:sp>
        <p:nvSpPr>
          <p:cNvPr id="19" name="Shape 15">
            <a:extLst>
              <a:ext uri="{FF2B5EF4-FFF2-40B4-BE49-F238E27FC236}">
                <a16:creationId xmlns:a16="http://schemas.microsoft.com/office/drawing/2014/main" id="{940A6B49-4000-322F-190A-6E82CFD1A80C}"/>
              </a:ext>
            </a:extLst>
          </p:cNvPr>
          <p:cNvSpPr/>
          <p:nvPr/>
        </p:nvSpPr>
        <p:spPr>
          <a:xfrm>
            <a:off x="8092439" y="5244264"/>
            <a:ext cx="3367735" cy="1143000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E2E8F0"/>
            </a:solidFill>
            <a:prstDash val="solid"/>
          </a:ln>
          <a:effectLst>
            <a:outerShdw blurRad="38100" dist="12700" dir="2700000" algn="bl" rotWithShape="0">
              <a:srgbClr val="000000">
                <a:alpha val="12000"/>
              </a:srgbClr>
            </a:outerShdw>
          </a:effectLst>
        </p:spPr>
        <p:txBody>
          <a:bodyPr/>
          <a:lstStyle/>
          <a:p>
            <a:endParaRPr lang="es-AR"/>
          </a:p>
        </p:txBody>
      </p:sp>
      <p:sp>
        <p:nvSpPr>
          <p:cNvPr id="20" name="Text 16">
            <a:extLst>
              <a:ext uri="{FF2B5EF4-FFF2-40B4-BE49-F238E27FC236}">
                <a16:creationId xmlns:a16="http://schemas.microsoft.com/office/drawing/2014/main" id="{337FD454-FEE3-86B3-92C1-08253A8DA7F1}"/>
              </a:ext>
            </a:extLst>
          </p:cNvPr>
          <p:cNvSpPr/>
          <p:nvPr/>
        </p:nvSpPr>
        <p:spPr>
          <a:xfrm>
            <a:off x="8321039" y="5408856"/>
            <a:ext cx="2910535" cy="20116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b="1" dirty="0">
                <a:solidFill>
                  <a:srgbClr val="475569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Sincronización</a:t>
            </a:r>
            <a:endParaRPr lang="en-US" sz="1200" b="1" dirty="0"/>
          </a:p>
        </p:txBody>
      </p:sp>
      <p:sp>
        <p:nvSpPr>
          <p:cNvPr id="21" name="Text 17">
            <a:extLst>
              <a:ext uri="{FF2B5EF4-FFF2-40B4-BE49-F238E27FC236}">
                <a16:creationId xmlns:a16="http://schemas.microsoft.com/office/drawing/2014/main" id="{498F8021-4772-C56B-DC25-B685608E91D9}"/>
              </a:ext>
            </a:extLst>
          </p:cNvPr>
          <p:cNvSpPr/>
          <p:nvPr/>
        </p:nvSpPr>
        <p:spPr>
          <a:xfrm>
            <a:off x="8321039" y="5655744"/>
            <a:ext cx="2910535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600" b="1" dirty="0">
                <a:solidFill>
                  <a:srgbClr val="16A34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~40 seg</a:t>
            </a:r>
            <a:endParaRPr lang="en-US" sz="2600" dirty="0"/>
          </a:p>
        </p:txBody>
      </p:sp>
      <p:sp>
        <p:nvSpPr>
          <p:cNvPr id="22" name="Text 18">
            <a:extLst>
              <a:ext uri="{FF2B5EF4-FFF2-40B4-BE49-F238E27FC236}">
                <a16:creationId xmlns:a16="http://schemas.microsoft.com/office/drawing/2014/main" id="{82B762DD-AAE7-E875-82AF-E24C7A46C070}"/>
              </a:ext>
            </a:extLst>
          </p:cNvPr>
          <p:cNvSpPr/>
          <p:nvPr/>
        </p:nvSpPr>
        <p:spPr>
          <a:xfrm>
            <a:off x="8321039" y="6131232"/>
            <a:ext cx="2910535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475569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Proyección: ~8 seg</a:t>
            </a:r>
            <a:endParaRPr lang="en-US" sz="1200" dirty="0"/>
          </a:p>
        </p:txBody>
      </p:sp>
      <p:sp>
        <p:nvSpPr>
          <p:cNvPr id="23" name="Shape 19">
            <a:extLst>
              <a:ext uri="{FF2B5EF4-FFF2-40B4-BE49-F238E27FC236}">
                <a16:creationId xmlns:a16="http://schemas.microsoft.com/office/drawing/2014/main" id="{7E35183B-AA23-71B7-06EA-63F1CEEEDCE1}"/>
              </a:ext>
            </a:extLst>
          </p:cNvPr>
          <p:cNvSpPr/>
          <p:nvPr/>
        </p:nvSpPr>
        <p:spPr>
          <a:xfrm>
            <a:off x="0" y="6537960"/>
            <a:ext cx="12191695" cy="320040"/>
          </a:xfrm>
          <a:prstGeom prst="rect">
            <a:avLst/>
          </a:prstGeom>
          <a:solidFill>
            <a:srgbClr val="FFFFFF"/>
          </a:solidFill>
          <a:ln w="1270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s-AR"/>
          </a:p>
        </p:txBody>
      </p:sp>
      <p:sp>
        <p:nvSpPr>
          <p:cNvPr id="24" name="Text 20">
            <a:extLst>
              <a:ext uri="{FF2B5EF4-FFF2-40B4-BE49-F238E27FC236}">
                <a16:creationId xmlns:a16="http://schemas.microsoft.com/office/drawing/2014/main" id="{3E27E725-34E9-C98D-95A8-CFFF20DDFEFB}"/>
              </a:ext>
            </a:extLst>
          </p:cNvPr>
          <p:cNvSpPr/>
          <p:nvPr/>
        </p:nvSpPr>
        <p:spPr>
          <a:xfrm>
            <a:off x="502920" y="6601968"/>
            <a:ext cx="11185855" cy="1828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000" dirty="0">
                <a:solidFill>
                  <a:srgbClr val="475569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Trenes Argentinos · Maintenance Planner · Línea Roca</a:t>
            </a:r>
            <a:endParaRPr lang="en-US" sz="1000" dirty="0"/>
          </a:p>
        </p:txBody>
      </p:sp>
      <p:sp>
        <p:nvSpPr>
          <p:cNvPr id="28" name="Text 4">
            <a:extLst>
              <a:ext uri="{FF2B5EF4-FFF2-40B4-BE49-F238E27FC236}">
                <a16:creationId xmlns:a16="http://schemas.microsoft.com/office/drawing/2014/main" id="{10012C2A-64FF-F140-26EE-7C48875EC351}"/>
              </a:ext>
            </a:extLst>
          </p:cNvPr>
          <p:cNvSpPr/>
          <p:nvPr/>
        </p:nvSpPr>
        <p:spPr>
          <a:xfrm>
            <a:off x="502919" y="4946518"/>
            <a:ext cx="3367735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000" b="1" dirty="0">
                <a:solidFill>
                  <a:srgbClr val="0F172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Qué cambia</a:t>
            </a:r>
            <a:endParaRPr lang="en-US" sz="2000" dirty="0"/>
          </a:p>
        </p:txBody>
      </p:sp>
      <p:sp>
        <p:nvSpPr>
          <p:cNvPr id="29" name="Text 5">
            <a:extLst>
              <a:ext uri="{FF2B5EF4-FFF2-40B4-BE49-F238E27FC236}">
                <a16:creationId xmlns:a16="http://schemas.microsoft.com/office/drawing/2014/main" id="{E0384ED2-0941-C4DC-2AC8-65324760B281}"/>
              </a:ext>
            </a:extLst>
          </p:cNvPr>
          <p:cNvSpPr/>
          <p:nvPr/>
        </p:nvSpPr>
        <p:spPr>
          <a:xfrm>
            <a:off x="502919" y="5248656"/>
            <a:ext cx="3367735" cy="12801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1350" b="1" dirty="0">
                <a:solidFill>
                  <a:srgbClr val="475569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• Ingesta y normalización automática</a:t>
            </a:r>
            <a:endParaRPr lang="en-US" sz="1350" b="1" dirty="0"/>
          </a:p>
          <a:p>
            <a:pPr marL="0" indent="0">
              <a:buNone/>
            </a:pPr>
            <a:r>
              <a:rPr lang="en-US" sz="1350" b="1" dirty="0">
                <a:solidFill>
                  <a:srgbClr val="475569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• Motor de reglas (ciclos + herencias)</a:t>
            </a:r>
            <a:endParaRPr lang="en-US" sz="1350" b="1" dirty="0"/>
          </a:p>
          <a:p>
            <a:pPr marL="0" indent="0">
              <a:buNone/>
            </a:pPr>
            <a:r>
              <a:rPr lang="en-US" sz="1350" b="1" dirty="0">
                <a:solidFill>
                  <a:srgbClr val="475569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• Human-in-the-loop: el sistema sugiere, el experto ajusta</a:t>
            </a:r>
            <a:endParaRPr lang="en-US" sz="1350" b="1" dirty="0"/>
          </a:p>
          <a:p>
            <a:pPr marL="0" indent="0">
              <a:buNone/>
            </a:pPr>
            <a:r>
              <a:rPr lang="en-US" sz="1350" b="1" dirty="0">
                <a:solidFill>
                  <a:srgbClr val="475569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• Salida dual: Web + Excel oficial</a:t>
            </a:r>
            <a:endParaRPr lang="en-US" sz="1350" b="1" dirty="0"/>
          </a:p>
        </p:txBody>
      </p:sp>
      <p:sp>
        <p:nvSpPr>
          <p:cNvPr id="30" name="Text 6">
            <a:extLst>
              <a:ext uri="{FF2B5EF4-FFF2-40B4-BE49-F238E27FC236}">
                <a16:creationId xmlns:a16="http://schemas.microsoft.com/office/drawing/2014/main" id="{6373B1DB-9CBE-7E64-FD21-C69972F34182}"/>
              </a:ext>
            </a:extLst>
          </p:cNvPr>
          <p:cNvSpPr/>
          <p:nvPr/>
        </p:nvSpPr>
        <p:spPr>
          <a:xfrm>
            <a:off x="3870654" y="4957276"/>
            <a:ext cx="3367735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000" b="1" dirty="0">
                <a:solidFill>
                  <a:srgbClr val="0F172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Velocidad</a:t>
            </a:r>
            <a:endParaRPr lang="en-US" sz="1600" dirty="0"/>
          </a:p>
        </p:txBody>
      </p:sp>
      <p:sp>
        <p:nvSpPr>
          <p:cNvPr id="31" name="Text 7">
            <a:extLst>
              <a:ext uri="{FF2B5EF4-FFF2-40B4-BE49-F238E27FC236}">
                <a16:creationId xmlns:a16="http://schemas.microsoft.com/office/drawing/2014/main" id="{A2EE4D84-5F19-F33C-F00A-FD8ABFA38C22}"/>
              </a:ext>
            </a:extLst>
          </p:cNvPr>
          <p:cNvSpPr/>
          <p:nvPr/>
        </p:nvSpPr>
        <p:spPr>
          <a:xfrm>
            <a:off x="3878580" y="5223555"/>
            <a:ext cx="3367735" cy="1828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100" dirty="0">
                <a:solidFill>
                  <a:srgbClr val="475569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Antes (manual)</a:t>
            </a:r>
            <a:endParaRPr lang="en-US" sz="1100" dirty="0"/>
          </a:p>
        </p:txBody>
      </p:sp>
      <p:sp>
        <p:nvSpPr>
          <p:cNvPr id="33" name="Shape 9">
            <a:extLst>
              <a:ext uri="{FF2B5EF4-FFF2-40B4-BE49-F238E27FC236}">
                <a16:creationId xmlns:a16="http://schemas.microsoft.com/office/drawing/2014/main" id="{E10E92A5-287B-333C-8F8F-5B01F2211560}"/>
              </a:ext>
            </a:extLst>
          </p:cNvPr>
          <p:cNvSpPr/>
          <p:nvPr/>
        </p:nvSpPr>
        <p:spPr>
          <a:xfrm>
            <a:off x="3878580" y="5452155"/>
            <a:ext cx="3367735" cy="320040"/>
          </a:xfrm>
          <a:prstGeom prst="roundRect">
            <a:avLst/>
          </a:prstGeom>
          <a:solidFill>
            <a:srgbClr val="DC2626"/>
          </a:solidFill>
          <a:ln w="12700">
            <a:solidFill>
              <a:srgbClr val="DC2626"/>
            </a:solidFill>
            <a:prstDash val="solid"/>
          </a:ln>
        </p:spPr>
        <p:txBody>
          <a:bodyPr/>
          <a:lstStyle/>
          <a:p>
            <a:endParaRPr lang="es-AR"/>
          </a:p>
        </p:txBody>
      </p:sp>
      <p:sp>
        <p:nvSpPr>
          <p:cNvPr id="34" name="Text 10">
            <a:extLst>
              <a:ext uri="{FF2B5EF4-FFF2-40B4-BE49-F238E27FC236}">
                <a16:creationId xmlns:a16="http://schemas.microsoft.com/office/drawing/2014/main" id="{36240118-0DFE-04FD-9979-32F2A23EF749}"/>
              </a:ext>
            </a:extLst>
          </p:cNvPr>
          <p:cNvSpPr/>
          <p:nvPr/>
        </p:nvSpPr>
        <p:spPr>
          <a:xfrm>
            <a:off x="3878580" y="5497875"/>
            <a:ext cx="3367735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2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16 h</a:t>
            </a:r>
            <a:endParaRPr lang="en-US" sz="1200" dirty="0"/>
          </a:p>
        </p:txBody>
      </p:sp>
      <p:sp>
        <p:nvSpPr>
          <p:cNvPr id="35" name="Text 11">
            <a:extLst>
              <a:ext uri="{FF2B5EF4-FFF2-40B4-BE49-F238E27FC236}">
                <a16:creationId xmlns:a16="http://schemas.microsoft.com/office/drawing/2014/main" id="{E3FAAA0C-AF97-3640-D830-222EA2189EB1}"/>
              </a:ext>
            </a:extLst>
          </p:cNvPr>
          <p:cNvSpPr/>
          <p:nvPr/>
        </p:nvSpPr>
        <p:spPr>
          <a:xfrm>
            <a:off x="3878580" y="5955075"/>
            <a:ext cx="3367735" cy="1828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100" dirty="0">
                <a:solidFill>
                  <a:srgbClr val="475569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Ahora (ARS_MP)</a:t>
            </a:r>
            <a:endParaRPr lang="en-US" sz="1100" dirty="0"/>
          </a:p>
        </p:txBody>
      </p:sp>
      <p:sp>
        <p:nvSpPr>
          <p:cNvPr id="36" name="Shape 12">
            <a:extLst>
              <a:ext uri="{FF2B5EF4-FFF2-40B4-BE49-F238E27FC236}">
                <a16:creationId xmlns:a16="http://schemas.microsoft.com/office/drawing/2014/main" id="{D9B7A0F4-197E-8572-AB0E-F21CA6D12AAB}"/>
              </a:ext>
            </a:extLst>
          </p:cNvPr>
          <p:cNvSpPr/>
          <p:nvPr/>
        </p:nvSpPr>
        <p:spPr>
          <a:xfrm>
            <a:off x="3878579" y="6160815"/>
            <a:ext cx="3367735" cy="320040"/>
          </a:xfrm>
          <a:prstGeom prst="roundRect">
            <a:avLst/>
          </a:prstGeom>
          <a:solidFill>
            <a:srgbClr val="DCFCE7"/>
          </a:solidFill>
          <a:ln w="12700">
            <a:solidFill>
              <a:srgbClr val="86EFAC"/>
            </a:solidFill>
            <a:prstDash val="solid"/>
          </a:ln>
        </p:spPr>
        <p:txBody>
          <a:bodyPr/>
          <a:lstStyle/>
          <a:p>
            <a:endParaRPr lang="es-AR"/>
          </a:p>
        </p:txBody>
      </p:sp>
      <p:sp>
        <p:nvSpPr>
          <p:cNvPr id="37" name="Shape 13">
            <a:extLst>
              <a:ext uri="{FF2B5EF4-FFF2-40B4-BE49-F238E27FC236}">
                <a16:creationId xmlns:a16="http://schemas.microsoft.com/office/drawing/2014/main" id="{CC0137C1-D439-B4F3-D4BB-BF5849E45C65}"/>
              </a:ext>
            </a:extLst>
          </p:cNvPr>
          <p:cNvSpPr/>
          <p:nvPr/>
        </p:nvSpPr>
        <p:spPr>
          <a:xfrm>
            <a:off x="6011874" y="6142527"/>
            <a:ext cx="1234440" cy="356616"/>
          </a:xfrm>
          <a:prstGeom prst="roundRect">
            <a:avLst/>
          </a:prstGeom>
          <a:solidFill>
            <a:srgbClr val="16A34A"/>
          </a:solidFill>
          <a:ln w="12700">
            <a:solidFill>
              <a:srgbClr val="16A34A"/>
            </a:solidFill>
            <a:prstDash val="solid"/>
          </a:ln>
        </p:spPr>
        <p:txBody>
          <a:bodyPr/>
          <a:lstStyle/>
          <a:p>
            <a:endParaRPr lang="es-AR"/>
          </a:p>
        </p:txBody>
      </p:sp>
      <p:sp>
        <p:nvSpPr>
          <p:cNvPr id="38" name="Text 14">
            <a:extLst>
              <a:ext uri="{FF2B5EF4-FFF2-40B4-BE49-F238E27FC236}">
                <a16:creationId xmlns:a16="http://schemas.microsoft.com/office/drawing/2014/main" id="{43DCB7E3-0A8E-0E03-05E0-5AA80AAE158C}"/>
              </a:ext>
            </a:extLst>
          </p:cNvPr>
          <p:cNvSpPr/>
          <p:nvPr/>
        </p:nvSpPr>
        <p:spPr>
          <a:xfrm>
            <a:off x="6011874" y="6215679"/>
            <a:ext cx="1234440" cy="20116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1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&lt; 1 min</a:t>
            </a:r>
            <a:endParaRPr lang="en-US" sz="1100" dirty="0"/>
          </a:p>
        </p:txBody>
      </p:sp>
      <p:pic>
        <p:nvPicPr>
          <p:cNvPr id="40" name="Imagen 39">
            <a:extLst>
              <a:ext uri="{FF2B5EF4-FFF2-40B4-BE49-F238E27FC236}">
                <a16:creationId xmlns:a16="http://schemas.microsoft.com/office/drawing/2014/main" id="{9FE051C5-FDB8-A196-60A9-988D548417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4869" y="713617"/>
            <a:ext cx="8901953" cy="4013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662606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8FA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566928"/>
          </a:xfrm>
          <a:prstGeom prst="rect">
            <a:avLst/>
          </a:prstGeom>
          <a:solidFill>
            <a:srgbClr val="FFFFFF"/>
          </a:solidFill>
          <a:ln w="1270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s-AR"/>
          </a:p>
        </p:txBody>
      </p:sp>
      <p:sp>
        <p:nvSpPr>
          <p:cNvPr id="3" name="Shape 1"/>
          <p:cNvSpPr/>
          <p:nvPr/>
        </p:nvSpPr>
        <p:spPr>
          <a:xfrm>
            <a:off x="0" y="548640"/>
            <a:ext cx="12191695" cy="45720"/>
          </a:xfrm>
          <a:prstGeom prst="rect">
            <a:avLst/>
          </a:prstGeom>
          <a:solidFill>
            <a:srgbClr val="0077C8"/>
          </a:solidFill>
          <a:ln w="12700">
            <a:solidFill>
              <a:srgbClr val="0077C8"/>
            </a:solidFill>
            <a:prstDash val="solid"/>
          </a:ln>
        </p:spPr>
        <p:txBody>
          <a:bodyPr/>
          <a:lstStyle/>
          <a:p>
            <a:endParaRPr lang="es-AR"/>
          </a:p>
        </p:txBody>
      </p:sp>
      <p:pic>
        <p:nvPicPr>
          <p:cNvPr id="4" name="Image 0" descr="/mnt/data/LogoTAO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367" y="91440"/>
            <a:ext cx="1860546" cy="41148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246120" y="128016"/>
            <a:ext cx="8625535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800" b="1" dirty="0">
                <a:solidFill>
                  <a:srgbClr val="0B4E7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Arquitectura del sistema</a:t>
            </a:r>
            <a:endParaRPr lang="en-US" sz="2800" dirty="0"/>
          </a:p>
        </p:txBody>
      </p:sp>
      <p:sp>
        <p:nvSpPr>
          <p:cNvPr id="6" name="Shape 3"/>
          <p:cNvSpPr/>
          <p:nvPr/>
        </p:nvSpPr>
        <p:spPr>
          <a:xfrm>
            <a:off x="1496119" y="1921669"/>
            <a:ext cx="2528764" cy="1646784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E2E8F0"/>
            </a:solidFill>
            <a:prstDash val="solid"/>
          </a:ln>
          <a:effectLst>
            <a:outerShdw blurRad="25400" dist="12700" dir="27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es-AR"/>
          </a:p>
        </p:txBody>
      </p:sp>
      <p:sp>
        <p:nvSpPr>
          <p:cNvPr id="7" name="Text 4"/>
          <p:cNvSpPr/>
          <p:nvPr/>
        </p:nvSpPr>
        <p:spPr>
          <a:xfrm>
            <a:off x="1633278" y="2086261"/>
            <a:ext cx="2183933" cy="1341824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2000" b="1" dirty="0">
                <a:solidFill>
                  <a:srgbClr val="0F172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Legacy</a:t>
            </a:r>
            <a:endParaRPr lang="en-US" sz="2000" b="1" dirty="0"/>
          </a:p>
          <a:p>
            <a:pPr marL="0" indent="0" algn="ctr">
              <a:buNone/>
            </a:pPr>
            <a:r>
              <a:rPr lang="en-US" sz="2000" b="1" dirty="0">
                <a:solidFill>
                  <a:srgbClr val="0F172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(Access / .TOX)</a:t>
            </a:r>
            <a:endParaRPr lang="en-US" sz="2000" b="1" dirty="0"/>
          </a:p>
        </p:txBody>
      </p:sp>
      <p:sp>
        <p:nvSpPr>
          <p:cNvPr id="8" name="Shape 5"/>
          <p:cNvSpPr/>
          <p:nvPr/>
        </p:nvSpPr>
        <p:spPr>
          <a:xfrm>
            <a:off x="4226847" y="2519787"/>
            <a:ext cx="206899" cy="487936"/>
          </a:xfrm>
          <a:prstGeom prst="rightArrow">
            <a:avLst/>
          </a:prstGeom>
          <a:solidFill>
            <a:srgbClr val="0077C8"/>
          </a:solidFill>
          <a:ln w="12700">
            <a:solidFill>
              <a:srgbClr val="0077C8"/>
            </a:solidFill>
            <a:prstDash val="solid"/>
          </a:ln>
        </p:spPr>
        <p:txBody>
          <a:bodyPr/>
          <a:lstStyle/>
          <a:p>
            <a:endParaRPr lang="es-AR"/>
          </a:p>
        </p:txBody>
      </p:sp>
      <p:sp>
        <p:nvSpPr>
          <p:cNvPr id="9" name="Shape 6"/>
          <p:cNvSpPr/>
          <p:nvPr/>
        </p:nvSpPr>
        <p:spPr>
          <a:xfrm>
            <a:off x="4626998" y="1921669"/>
            <a:ext cx="2528764" cy="1646784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E2E8F0"/>
            </a:solidFill>
            <a:prstDash val="solid"/>
          </a:ln>
          <a:effectLst>
            <a:outerShdw blurRad="25400" dist="12700" dir="27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es-AR"/>
          </a:p>
        </p:txBody>
      </p:sp>
      <p:sp>
        <p:nvSpPr>
          <p:cNvPr id="10" name="Text 7"/>
          <p:cNvSpPr/>
          <p:nvPr/>
        </p:nvSpPr>
        <p:spPr>
          <a:xfrm>
            <a:off x="4764157" y="2086261"/>
            <a:ext cx="2183933" cy="1341824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2000" b="1" dirty="0">
                <a:solidFill>
                  <a:srgbClr val="0F172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ETL</a:t>
            </a:r>
            <a:endParaRPr lang="en-US" sz="2000" b="1" dirty="0"/>
          </a:p>
          <a:p>
            <a:pPr marL="0" indent="0" algn="ctr">
              <a:buNone/>
            </a:pPr>
            <a:r>
              <a:rPr lang="en-US" sz="2000" b="1" dirty="0">
                <a:solidFill>
                  <a:srgbClr val="0F172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Python + ODBC</a:t>
            </a:r>
            <a:endParaRPr lang="en-US" sz="2000" b="1" dirty="0"/>
          </a:p>
        </p:txBody>
      </p:sp>
      <p:sp>
        <p:nvSpPr>
          <p:cNvPr id="11" name="Shape 8"/>
          <p:cNvSpPr/>
          <p:nvPr/>
        </p:nvSpPr>
        <p:spPr>
          <a:xfrm>
            <a:off x="7351988" y="2533872"/>
            <a:ext cx="206899" cy="487936"/>
          </a:xfrm>
          <a:prstGeom prst="rightArrow">
            <a:avLst/>
          </a:prstGeom>
          <a:solidFill>
            <a:srgbClr val="0077C8"/>
          </a:solidFill>
          <a:ln w="12700">
            <a:solidFill>
              <a:srgbClr val="0077C8"/>
            </a:solidFill>
            <a:prstDash val="solid"/>
          </a:ln>
        </p:spPr>
        <p:txBody>
          <a:bodyPr/>
          <a:lstStyle/>
          <a:p>
            <a:endParaRPr lang="es-AR"/>
          </a:p>
        </p:txBody>
      </p:sp>
      <p:sp>
        <p:nvSpPr>
          <p:cNvPr id="12" name="Shape 9"/>
          <p:cNvSpPr/>
          <p:nvPr/>
        </p:nvSpPr>
        <p:spPr>
          <a:xfrm>
            <a:off x="7728325" y="1940363"/>
            <a:ext cx="3059804" cy="1646784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E2E8F0"/>
            </a:solidFill>
            <a:prstDash val="solid"/>
          </a:ln>
          <a:effectLst>
            <a:outerShdw blurRad="25400" dist="12700" dir="27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es-AR"/>
          </a:p>
        </p:txBody>
      </p:sp>
      <p:sp>
        <p:nvSpPr>
          <p:cNvPr id="13" name="Text 10"/>
          <p:cNvSpPr/>
          <p:nvPr/>
        </p:nvSpPr>
        <p:spPr>
          <a:xfrm>
            <a:off x="8232050" y="2031516"/>
            <a:ext cx="2183933" cy="1341824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2000" b="1" dirty="0">
                <a:solidFill>
                  <a:srgbClr val="0F172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PostgreSQL</a:t>
            </a:r>
            <a:endParaRPr lang="en-US" sz="2000" b="1" dirty="0"/>
          </a:p>
          <a:p>
            <a:pPr marL="0" indent="0" algn="ctr">
              <a:buNone/>
            </a:pPr>
            <a:r>
              <a:rPr lang="en-US" sz="2000" b="1" dirty="0">
                <a:solidFill>
                  <a:srgbClr val="0F172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(Staging + Core)</a:t>
            </a:r>
            <a:endParaRPr lang="en-US" sz="2000" b="1" dirty="0"/>
          </a:p>
        </p:txBody>
      </p:sp>
      <p:sp>
        <p:nvSpPr>
          <p:cNvPr id="14" name="Shape 11"/>
          <p:cNvSpPr/>
          <p:nvPr/>
        </p:nvSpPr>
        <p:spPr>
          <a:xfrm>
            <a:off x="2702647" y="4448988"/>
            <a:ext cx="214560" cy="484632"/>
          </a:xfrm>
          <a:prstGeom prst="rightArrow">
            <a:avLst/>
          </a:prstGeom>
          <a:solidFill>
            <a:srgbClr val="0077C8"/>
          </a:solidFill>
          <a:ln w="12700">
            <a:solidFill>
              <a:srgbClr val="0077C8"/>
            </a:solidFill>
            <a:prstDash val="solid"/>
          </a:ln>
        </p:spPr>
        <p:txBody>
          <a:bodyPr/>
          <a:lstStyle/>
          <a:p>
            <a:endParaRPr lang="es-AR"/>
          </a:p>
        </p:txBody>
      </p:sp>
      <p:sp>
        <p:nvSpPr>
          <p:cNvPr id="15" name="Shape 12"/>
          <p:cNvSpPr/>
          <p:nvPr/>
        </p:nvSpPr>
        <p:spPr>
          <a:xfrm>
            <a:off x="3066354" y="3850278"/>
            <a:ext cx="2527883" cy="1649532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E2E8F0"/>
            </a:solidFill>
            <a:prstDash val="solid"/>
          </a:ln>
          <a:effectLst>
            <a:outerShdw blurRad="25400" dist="12700" dir="27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es-AR"/>
          </a:p>
        </p:txBody>
      </p:sp>
      <p:sp>
        <p:nvSpPr>
          <p:cNvPr id="16" name="Text 13"/>
          <p:cNvSpPr/>
          <p:nvPr/>
        </p:nvSpPr>
        <p:spPr>
          <a:xfrm>
            <a:off x="3517891" y="4212676"/>
            <a:ext cx="1737360" cy="10058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2000" b="1" dirty="0">
                <a:solidFill>
                  <a:srgbClr val="0F172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Backend</a:t>
            </a:r>
            <a:endParaRPr lang="en-US" sz="2000" b="1" dirty="0"/>
          </a:p>
          <a:p>
            <a:pPr marL="0" indent="0" algn="ctr">
              <a:buNone/>
            </a:pPr>
            <a:r>
              <a:rPr lang="en-US" sz="2000" b="1" dirty="0">
                <a:solidFill>
                  <a:srgbClr val="0F172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Django (DDD</a:t>
            </a:r>
            <a:r>
              <a:rPr lang="en-US" sz="2000" dirty="0">
                <a:solidFill>
                  <a:srgbClr val="0F172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)</a:t>
            </a:r>
            <a:endParaRPr lang="en-US" sz="2000" dirty="0"/>
          </a:p>
        </p:txBody>
      </p:sp>
      <p:sp>
        <p:nvSpPr>
          <p:cNvPr id="17" name="Shape 14"/>
          <p:cNvSpPr/>
          <p:nvPr/>
        </p:nvSpPr>
        <p:spPr>
          <a:xfrm>
            <a:off x="6527560" y="5019624"/>
            <a:ext cx="206827" cy="487936"/>
          </a:xfrm>
          <a:prstGeom prst="rightArrow">
            <a:avLst/>
          </a:prstGeom>
          <a:solidFill>
            <a:srgbClr val="0077C8"/>
          </a:solidFill>
          <a:ln w="12700">
            <a:solidFill>
              <a:srgbClr val="0077C8"/>
            </a:solidFill>
            <a:prstDash val="solid"/>
          </a:ln>
        </p:spPr>
        <p:txBody>
          <a:bodyPr/>
          <a:lstStyle/>
          <a:p>
            <a:endParaRPr lang="es-AR"/>
          </a:p>
        </p:txBody>
      </p:sp>
      <p:sp>
        <p:nvSpPr>
          <p:cNvPr id="18" name="Shape 15"/>
          <p:cNvSpPr/>
          <p:nvPr/>
        </p:nvSpPr>
        <p:spPr>
          <a:xfrm>
            <a:off x="6265279" y="3846940"/>
            <a:ext cx="3058738" cy="1646784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E2E8F0"/>
            </a:solidFill>
            <a:prstDash val="solid"/>
          </a:ln>
          <a:effectLst>
            <a:outerShdw blurRad="25400" dist="12700" dir="27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es-AR"/>
          </a:p>
        </p:txBody>
      </p:sp>
      <p:sp>
        <p:nvSpPr>
          <p:cNvPr id="19" name="Text 16"/>
          <p:cNvSpPr/>
          <p:nvPr/>
        </p:nvSpPr>
        <p:spPr>
          <a:xfrm>
            <a:off x="6759520" y="4044684"/>
            <a:ext cx="2183172" cy="1341824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2000" b="1" dirty="0">
                <a:solidFill>
                  <a:srgbClr val="0F172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Outputs</a:t>
            </a:r>
            <a:endParaRPr lang="en-US" sz="2000" b="1" dirty="0"/>
          </a:p>
          <a:p>
            <a:pPr marL="0" indent="0" algn="ctr">
              <a:buNone/>
            </a:pPr>
            <a:r>
              <a:rPr lang="en-US" sz="2000" b="1" dirty="0">
                <a:solidFill>
                  <a:srgbClr val="0F172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Web + Excel</a:t>
            </a:r>
            <a:endParaRPr lang="en-US" sz="2000" b="1" dirty="0"/>
          </a:p>
        </p:txBody>
      </p:sp>
      <p:sp>
        <p:nvSpPr>
          <p:cNvPr id="20" name="Shape 17"/>
          <p:cNvSpPr/>
          <p:nvPr/>
        </p:nvSpPr>
        <p:spPr>
          <a:xfrm>
            <a:off x="502920" y="868680"/>
            <a:ext cx="11185855" cy="822960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E2E8F0"/>
            </a:solidFill>
            <a:prstDash val="solid"/>
          </a:ln>
        </p:spPr>
        <p:txBody>
          <a:bodyPr/>
          <a:lstStyle/>
          <a:p>
            <a:pPr algn="r"/>
            <a:endParaRPr lang="es-AR" sz="2000" dirty="0"/>
          </a:p>
        </p:txBody>
      </p:sp>
      <p:sp>
        <p:nvSpPr>
          <p:cNvPr id="21" name="Text 18"/>
          <p:cNvSpPr/>
          <p:nvPr/>
        </p:nvSpPr>
        <p:spPr>
          <a:xfrm>
            <a:off x="777240" y="1051560"/>
            <a:ext cx="10637215" cy="5029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s-AR" sz="1600" b="1" noProof="0" dirty="0">
                <a:solidFill>
                  <a:srgbClr val="475569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• Pipeline ETL: extracción y limpieza desde </a:t>
            </a:r>
            <a:r>
              <a:rPr lang="es-AR" sz="1600" b="1" noProof="0" dirty="0" err="1">
                <a:solidFill>
                  <a:srgbClr val="475569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legacy</a:t>
            </a:r>
            <a:r>
              <a:rPr lang="es-AR" sz="1600" b="1" noProof="0" dirty="0">
                <a:solidFill>
                  <a:srgbClr val="475569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 vía ODBC  ·  • Persistencia: PostgreSQL alineado a infraestructura existente  ·  • Salida dual: Web interactiva + Excel compatible con talleres</a:t>
            </a:r>
            <a:endParaRPr lang="es-AR" sz="1600" b="1" noProof="0" dirty="0"/>
          </a:p>
        </p:txBody>
      </p:sp>
      <p:sp>
        <p:nvSpPr>
          <p:cNvPr id="22" name="Shape 19"/>
          <p:cNvSpPr/>
          <p:nvPr/>
        </p:nvSpPr>
        <p:spPr>
          <a:xfrm>
            <a:off x="0" y="6537960"/>
            <a:ext cx="12191695" cy="320040"/>
          </a:xfrm>
          <a:prstGeom prst="rect">
            <a:avLst/>
          </a:prstGeom>
          <a:solidFill>
            <a:srgbClr val="FFFFFF"/>
          </a:solidFill>
          <a:ln w="1270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s-AR"/>
          </a:p>
        </p:txBody>
      </p:sp>
      <p:sp>
        <p:nvSpPr>
          <p:cNvPr id="23" name="Text 20"/>
          <p:cNvSpPr/>
          <p:nvPr/>
        </p:nvSpPr>
        <p:spPr>
          <a:xfrm>
            <a:off x="502920" y="6601968"/>
            <a:ext cx="11185855" cy="1828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000" dirty="0">
                <a:solidFill>
                  <a:srgbClr val="475569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Trenes Argentinos · Maintenance Planner · Línea Roca</a:t>
            </a:r>
            <a:endParaRPr lang="en-US" sz="1000" dirty="0"/>
          </a:p>
        </p:txBody>
      </p:sp>
      <p:pic>
        <p:nvPicPr>
          <p:cNvPr id="25" name="Imagen 24">
            <a:extLst>
              <a:ext uri="{FF2B5EF4-FFF2-40B4-BE49-F238E27FC236}">
                <a16:creationId xmlns:a16="http://schemas.microsoft.com/office/drawing/2014/main" id="{0EF2357A-838C-CAB9-3F10-CC9565EF3D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050719">
            <a:off x="1641522" y="2279704"/>
            <a:ext cx="527673" cy="458242"/>
          </a:xfrm>
          <a:prstGeom prst="rect">
            <a:avLst/>
          </a:prstGeom>
        </p:spPr>
      </p:pic>
      <p:pic>
        <p:nvPicPr>
          <p:cNvPr id="27" name="Imagen 26">
            <a:extLst>
              <a:ext uri="{FF2B5EF4-FFF2-40B4-BE49-F238E27FC236}">
                <a16:creationId xmlns:a16="http://schemas.microsoft.com/office/drawing/2014/main" id="{0DFDA7CC-5622-325A-4FA8-429BDD9F9B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49048">
            <a:off x="4847417" y="2200762"/>
            <a:ext cx="621627" cy="512842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02F82DA-2D4C-67A8-87CC-0FE589CEED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789494">
            <a:off x="6519837" y="4944573"/>
            <a:ext cx="458471" cy="426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7ACC04A-0F41-A2C0-2EF1-3F4F0E2EC3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1987" y="4040022"/>
            <a:ext cx="426944" cy="426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9" name="Shape 8">
            <a:extLst>
              <a:ext uri="{FF2B5EF4-FFF2-40B4-BE49-F238E27FC236}">
                <a16:creationId xmlns:a16="http://schemas.microsoft.com/office/drawing/2014/main" id="{1D0228D6-FE36-FCAD-1DDE-C396AAAA9708}"/>
              </a:ext>
            </a:extLst>
          </p:cNvPr>
          <p:cNvSpPr/>
          <p:nvPr/>
        </p:nvSpPr>
        <p:spPr>
          <a:xfrm>
            <a:off x="5836800" y="4453535"/>
            <a:ext cx="206899" cy="487936"/>
          </a:xfrm>
          <a:prstGeom prst="rightArrow">
            <a:avLst/>
          </a:prstGeom>
          <a:solidFill>
            <a:srgbClr val="0077C8"/>
          </a:solidFill>
          <a:ln w="12700">
            <a:solidFill>
              <a:srgbClr val="0077C8"/>
            </a:solidFill>
            <a:prstDash val="solid"/>
          </a:ln>
        </p:spPr>
        <p:txBody>
          <a:bodyPr/>
          <a:lstStyle/>
          <a:p>
            <a:endParaRPr lang="es-AR"/>
          </a:p>
        </p:txBody>
      </p:sp>
      <p:pic>
        <p:nvPicPr>
          <p:cNvPr id="26" name="Imagen 25">
            <a:extLst>
              <a:ext uri="{FF2B5EF4-FFF2-40B4-BE49-F238E27FC236}">
                <a16:creationId xmlns:a16="http://schemas.microsoft.com/office/drawing/2014/main" id="{DFA9BBFC-9F6D-00B5-D132-4E654C0B6E6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7851106" y="2109954"/>
            <a:ext cx="633914" cy="704728"/>
          </a:xfrm>
          <a:prstGeom prst="rect">
            <a:avLst/>
          </a:prstGeom>
        </p:spPr>
      </p:pic>
      <p:pic>
        <p:nvPicPr>
          <p:cNvPr id="30" name="Imagen 29">
            <a:extLst>
              <a:ext uri="{FF2B5EF4-FFF2-40B4-BE49-F238E27FC236}">
                <a16:creationId xmlns:a16="http://schemas.microsoft.com/office/drawing/2014/main" id="{3A0AAB41-4D4E-0272-B65E-6D69DD312B7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3388015" y="4019444"/>
            <a:ext cx="595488" cy="207427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566928"/>
          </a:xfrm>
          <a:prstGeom prst="rect">
            <a:avLst/>
          </a:prstGeom>
          <a:solidFill>
            <a:srgbClr val="FFFFFF"/>
          </a:solidFill>
          <a:ln w="1270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s-AR"/>
          </a:p>
        </p:txBody>
      </p:sp>
      <p:sp>
        <p:nvSpPr>
          <p:cNvPr id="3" name="Shape 1"/>
          <p:cNvSpPr/>
          <p:nvPr/>
        </p:nvSpPr>
        <p:spPr>
          <a:xfrm>
            <a:off x="0" y="548640"/>
            <a:ext cx="12191695" cy="45720"/>
          </a:xfrm>
          <a:prstGeom prst="rect">
            <a:avLst/>
          </a:prstGeom>
          <a:solidFill>
            <a:srgbClr val="0077C8"/>
          </a:solidFill>
          <a:ln w="12700">
            <a:solidFill>
              <a:srgbClr val="0077C8"/>
            </a:solidFill>
            <a:prstDash val="solid"/>
          </a:ln>
        </p:spPr>
        <p:txBody>
          <a:bodyPr/>
          <a:lstStyle/>
          <a:p>
            <a:endParaRPr lang="es-AR"/>
          </a:p>
        </p:txBody>
      </p:sp>
      <p:pic>
        <p:nvPicPr>
          <p:cNvPr id="4" name="Image 0" descr="/mnt/data/LogoTAO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367" y="91440"/>
            <a:ext cx="1860546" cy="41148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246120" y="128016"/>
            <a:ext cx="8625535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800" b="1" dirty="0">
                <a:solidFill>
                  <a:srgbClr val="0B4E7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Stack tecnológico</a:t>
            </a:r>
            <a:endParaRPr lang="en-US" sz="2800" dirty="0"/>
          </a:p>
        </p:txBody>
      </p:sp>
      <p:sp>
        <p:nvSpPr>
          <p:cNvPr id="6" name="Text 3"/>
          <p:cNvSpPr/>
          <p:nvPr/>
        </p:nvSpPr>
        <p:spPr>
          <a:xfrm>
            <a:off x="502920" y="960120"/>
            <a:ext cx="27432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400" b="1" dirty="0">
                <a:solidFill>
                  <a:srgbClr val="0F172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Core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502920" y="1325880"/>
            <a:ext cx="11185855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000" b="1" dirty="0">
                <a:solidFill>
                  <a:srgbClr val="475569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Python 3.x · Django · Pandas · PostgreSQL · Docker · Pytest</a:t>
            </a:r>
            <a:endParaRPr lang="en-US" sz="2000" b="1" dirty="0"/>
          </a:p>
        </p:txBody>
      </p:sp>
      <p:sp>
        <p:nvSpPr>
          <p:cNvPr id="8" name="Shape 5"/>
          <p:cNvSpPr/>
          <p:nvPr/>
        </p:nvSpPr>
        <p:spPr>
          <a:xfrm>
            <a:off x="502920" y="1874520"/>
            <a:ext cx="11185855" cy="2926080"/>
          </a:xfrm>
          <a:prstGeom prst="roundRect">
            <a:avLst/>
          </a:prstGeom>
          <a:solidFill>
            <a:srgbClr val="F8FAFC"/>
          </a:solidFill>
          <a:ln w="12700">
            <a:solidFill>
              <a:srgbClr val="E2E8F0"/>
            </a:solidFill>
            <a:prstDash val="solid"/>
          </a:ln>
        </p:spPr>
        <p:txBody>
          <a:bodyPr/>
          <a:lstStyle/>
          <a:p>
            <a:endParaRPr lang="es-AR"/>
          </a:p>
        </p:txBody>
      </p:sp>
      <p:sp>
        <p:nvSpPr>
          <p:cNvPr id="9" name="Text 6"/>
          <p:cNvSpPr/>
          <p:nvPr/>
        </p:nvSpPr>
        <p:spPr>
          <a:xfrm>
            <a:off x="868680" y="2148840"/>
            <a:ext cx="10454335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400" b="1" u="sng" dirty="0">
                <a:solidFill>
                  <a:srgbClr val="0F172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Decisiones de diseño</a:t>
            </a:r>
            <a:endParaRPr lang="en-US" sz="2400" u="sng" dirty="0"/>
          </a:p>
        </p:txBody>
      </p:sp>
      <p:sp>
        <p:nvSpPr>
          <p:cNvPr id="10" name="Text 7"/>
          <p:cNvSpPr/>
          <p:nvPr/>
        </p:nvSpPr>
        <p:spPr>
          <a:xfrm>
            <a:off x="868679" y="2743200"/>
            <a:ext cx="10454335" cy="201168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2400" b="1" dirty="0">
                <a:solidFill>
                  <a:srgbClr val="475569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• Pandas para cálculo vectorial de fechas/km</a:t>
            </a:r>
            <a:endParaRPr lang="en-US" sz="2400" b="1" dirty="0"/>
          </a:p>
          <a:p>
            <a:pPr marL="0" indent="0">
              <a:buNone/>
            </a:pPr>
            <a:r>
              <a:rPr lang="en-US" sz="2400" b="1" dirty="0">
                <a:solidFill>
                  <a:srgbClr val="475569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• Docker para despliegue reproducible (on-premise o cloud)</a:t>
            </a:r>
            <a:endParaRPr lang="en-US" sz="2400" b="1" dirty="0"/>
          </a:p>
          <a:p>
            <a:pPr marL="0" indent="0">
              <a:buNone/>
            </a:pPr>
            <a:r>
              <a:rPr lang="en-US" sz="2400" b="1" dirty="0">
                <a:solidFill>
                  <a:srgbClr val="475569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• PostgreSQL por compatibilidad y escalabilidad</a:t>
            </a:r>
            <a:endParaRPr lang="en-US" sz="2400" b="1" dirty="0"/>
          </a:p>
          <a:p>
            <a:pPr marL="0" indent="0">
              <a:buNone/>
            </a:pPr>
            <a:r>
              <a:rPr lang="en-US" sz="2400" b="1" dirty="0">
                <a:solidFill>
                  <a:srgbClr val="475569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• Pytest para asegurar cálculos críticos</a:t>
            </a:r>
            <a:endParaRPr lang="en-US" sz="2400" b="1" dirty="0"/>
          </a:p>
        </p:txBody>
      </p:sp>
      <p:sp>
        <p:nvSpPr>
          <p:cNvPr id="11" name="Shape 8"/>
          <p:cNvSpPr/>
          <p:nvPr/>
        </p:nvSpPr>
        <p:spPr>
          <a:xfrm>
            <a:off x="502920" y="5074920"/>
            <a:ext cx="11185855" cy="1234440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E2E8F0"/>
            </a:solidFill>
            <a:prstDash val="solid"/>
          </a:ln>
          <a:effectLst>
            <a:outerShdw blurRad="25400" dist="12700" dir="2700000" algn="bl" rotWithShape="0">
              <a:srgbClr val="000000">
                <a:alpha val="8000"/>
              </a:srgbClr>
            </a:outerShdw>
          </a:effectLst>
        </p:spPr>
        <p:txBody>
          <a:bodyPr/>
          <a:lstStyle/>
          <a:p>
            <a:endParaRPr lang="es-AR"/>
          </a:p>
        </p:txBody>
      </p:sp>
      <p:sp>
        <p:nvSpPr>
          <p:cNvPr id="12" name="Text 9"/>
          <p:cNvSpPr/>
          <p:nvPr/>
        </p:nvSpPr>
        <p:spPr>
          <a:xfrm>
            <a:off x="868680" y="5257800"/>
            <a:ext cx="10454335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600" b="1" dirty="0">
                <a:solidFill>
                  <a:srgbClr val="0F172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Máster en Desarrollo + IA (The Big School)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868680" y="5532120"/>
            <a:ext cx="10454335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400" dirty="0">
                <a:solidFill>
                  <a:srgbClr val="0B4E7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Portfolio: github.com/salamonepablo/ARS_MP</a:t>
            </a:r>
            <a:endParaRPr lang="en-US" sz="1400" dirty="0"/>
          </a:p>
        </p:txBody>
      </p:sp>
      <p:sp>
        <p:nvSpPr>
          <p:cNvPr id="14" name="Shape 11"/>
          <p:cNvSpPr/>
          <p:nvPr/>
        </p:nvSpPr>
        <p:spPr>
          <a:xfrm>
            <a:off x="0" y="6537960"/>
            <a:ext cx="12191695" cy="320040"/>
          </a:xfrm>
          <a:prstGeom prst="rect">
            <a:avLst/>
          </a:prstGeom>
          <a:solidFill>
            <a:srgbClr val="FFFFFF"/>
          </a:solidFill>
          <a:ln w="1270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s-AR"/>
          </a:p>
        </p:txBody>
      </p:sp>
      <p:sp>
        <p:nvSpPr>
          <p:cNvPr id="15" name="Text 12"/>
          <p:cNvSpPr/>
          <p:nvPr/>
        </p:nvSpPr>
        <p:spPr>
          <a:xfrm>
            <a:off x="502920" y="6601968"/>
            <a:ext cx="11185855" cy="1828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000" dirty="0">
                <a:solidFill>
                  <a:srgbClr val="475569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Trenes Argentinos · Maintenance Planner · Línea Roca</a:t>
            </a:r>
            <a:endParaRPr lang="en-US" sz="1000" dirty="0"/>
          </a:p>
        </p:txBody>
      </p:sp>
    </p:spTree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B722B70-DFA6-0283-5680-2AC4859D89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>
            <a:extLst>
              <a:ext uri="{FF2B5EF4-FFF2-40B4-BE49-F238E27FC236}">
                <a16:creationId xmlns:a16="http://schemas.microsoft.com/office/drawing/2014/main" id="{B85E4878-B36C-0F34-0A1D-E11E04F27E88}"/>
              </a:ext>
            </a:extLst>
          </p:cNvPr>
          <p:cNvSpPr/>
          <p:nvPr/>
        </p:nvSpPr>
        <p:spPr>
          <a:xfrm>
            <a:off x="0" y="0"/>
            <a:ext cx="12191695" cy="566928"/>
          </a:xfrm>
          <a:prstGeom prst="rect">
            <a:avLst/>
          </a:prstGeom>
          <a:solidFill>
            <a:srgbClr val="FFFFFF"/>
          </a:solidFill>
          <a:ln w="1270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s-AR"/>
          </a:p>
        </p:txBody>
      </p:sp>
      <p:sp>
        <p:nvSpPr>
          <p:cNvPr id="3" name="Shape 1">
            <a:extLst>
              <a:ext uri="{FF2B5EF4-FFF2-40B4-BE49-F238E27FC236}">
                <a16:creationId xmlns:a16="http://schemas.microsoft.com/office/drawing/2014/main" id="{6E087552-088A-68DF-0BCB-FD0BB6419044}"/>
              </a:ext>
            </a:extLst>
          </p:cNvPr>
          <p:cNvSpPr/>
          <p:nvPr/>
        </p:nvSpPr>
        <p:spPr>
          <a:xfrm>
            <a:off x="0" y="548640"/>
            <a:ext cx="12191695" cy="45720"/>
          </a:xfrm>
          <a:prstGeom prst="rect">
            <a:avLst/>
          </a:prstGeom>
          <a:solidFill>
            <a:srgbClr val="0077C8"/>
          </a:solidFill>
          <a:ln w="12700">
            <a:solidFill>
              <a:srgbClr val="0077C8"/>
            </a:solidFill>
            <a:prstDash val="solid"/>
          </a:ln>
        </p:spPr>
        <p:txBody>
          <a:bodyPr/>
          <a:lstStyle/>
          <a:p>
            <a:endParaRPr lang="es-AR"/>
          </a:p>
        </p:txBody>
      </p:sp>
      <p:pic>
        <p:nvPicPr>
          <p:cNvPr id="4" name="Image 0" descr="/mnt/data/LogoTAO.jpg">
            <a:extLst>
              <a:ext uri="{FF2B5EF4-FFF2-40B4-BE49-F238E27FC236}">
                <a16:creationId xmlns:a16="http://schemas.microsoft.com/office/drawing/2014/main" id="{53F6CA6D-E14E-ACEC-C5ED-DA06502316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367" y="91440"/>
            <a:ext cx="1860546" cy="411480"/>
          </a:xfrm>
          <a:prstGeom prst="rect">
            <a:avLst/>
          </a:prstGeom>
        </p:spPr>
      </p:pic>
      <p:sp>
        <p:nvSpPr>
          <p:cNvPr id="5" name="Text 2">
            <a:extLst>
              <a:ext uri="{FF2B5EF4-FFF2-40B4-BE49-F238E27FC236}">
                <a16:creationId xmlns:a16="http://schemas.microsoft.com/office/drawing/2014/main" id="{751F1B08-0913-F059-FFB2-4278BB62E4D0}"/>
              </a:ext>
            </a:extLst>
          </p:cNvPr>
          <p:cNvSpPr/>
          <p:nvPr/>
        </p:nvSpPr>
        <p:spPr>
          <a:xfrm>
            <a:off x="3246120" y="128016"/>
            <a:ext cx="8625535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800" b="1" dirty="0" err="1">
                <a:solidFill>
                  <a:srgbClr val="0B4E7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Reproducibilidad</a:t>
            </a:r>
            <a:endParaRPr lang="en-US" sz="2800" dirty="0"/>
          </a:p>
        </p:txBody>
      </p:sp>
      <p:sp>
        <p:nvSpPr>
          <p:cNvPr id="8" name="Shape 5">
            <a:extLst>
              <a:ext uri="{FF2B5EF4-FFF2-40B4-BE49-F238E27FC236}">
                <a16:creationId xmlns:a16="http://schemas.microsoft.com/office/drawing/2014/main" id="{0DCB83E6-5ADA-1B18-E1ED-F631626E557C}"/>
              </a:ext>
            </a:extLst>
          </p:cNvPr>
          <p:cNvSpPr/>
          <p:nvPr/>
        </p:nvSpPr>
        <p:spPr>
          <a:xfrm>
            <a:off x="502918" y="1358326"/>
            <a:ext cx="11185855" cy="4434840"/>
          </a:xfrm>
          <a:prstGeom prst="roundRect">
            <a:avLst/>
          </a:prstGeom>
          <a:solidFill>
            <a:srgbClr val="F8FAFC"/>
          </a:solidFill>
          <a:ln w="12700">
            <a:solidFill>
              <a:srgbClr val="E2E8F0"/>
            </a:solidFill>
            <a:prstDash val="solid"/>
          </a:ln>
        </p:spPr>
        <p:txBody>
          <a:bodyPr/>
          <a:lstStyle/>
          <a:p>
            <a:endParaRPr lang="es-AR"/>
          </a:p>
        </p:txBody>
      </p:sp>
      <p:sp>
        <p:nvSpPr>
          <p:cNvPr id="9" name="Text 6">
            <a:extLst>
              <a:ext uri="{FF2B5EF4-FFF2-40B4-BE49-F238E27FC236}">
                <a16:creationId xmlns:a16="http://schemas.microsoft.com/office/drawing/2014/main" id="{E02879D6-6D5F-8832-62A7-BBC1927A8F79}"/>
              </a:ext>
            </a:extLst>
          </p:cNvPr>
          <p:cNvSpPr/>
          <p:nvPr/>
        </p:nvSpPr>
        <p:spPr>
          <a:xfrm>
            <a:off x="868680" y="2148840"/>
            <a:ext cx="10454335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sz="2400" u="sng" dirty="0"/>
          </a:p>
        </p:txBody>
      </p:sp>
      <p:sp>
        <p:nvSpPr>
          <p:cNvPr id="10" name="Text 7">
            <a:extLst>
              <a:ext uri="{FF2B5EF4-FFF2-40B4-BE49-F238E27FC236}">
                <a16:creationId xmlns:a16="http://schemas.microsoft.com/office/drawing/2014/main" id="{15DFE43F-FC29-FDEC-5EC5-F07F9790E3DC}"/>
              </a:ext>
            </a:extLst>
          </p:cNvPr>
          <p:cNvSpPr/>
          <p:nvPr/>
        </p:nvSpPr>
        <p:spPr>
          <a:xfrm>
            <a:off x="868679" y="2032588"/>
            <a:ext cx="10454335" cy="277538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2800" b="1" dirty="0">
                <a:solidFill>
                  <a:srgbClr val="475569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• </a:t>
            </a:r>
            <a:r>
              <a:rPr lang="en-US" sz="2800" b="1" dirty="0" err="1">
                <a:solidFill>
                  <a:srgbClr val="475569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Repositorio</a:t>
            </a:r>
            <a:r>
              <a:rPr lang="en-US" sz="2800" b="1" dirty="0">
                <a:solidFill>
                  <a:srgbClr val="475569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 </a:t>
            </a:r>
            <a:r>
              <a:rPr lang="en-US" sz="2800" b="1" dirty="0" err="1">
                <a:solidFill>
                  <a:srgbClr val="475569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Github</a:t>
            </a:r>
            <a:r>
              <a:rPr lang="en-US" sz="2800" b="1" dirty="0">
                <a:solidFill>
                  <a:srgbClr val="475569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: </a:t>
            </a:r>
            <a:r>
              <a:rPr lang="en-US" sz="2400" dirty="0">
                <a:solidFill>
                  <a:srgbClr val="475569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https://github.com/salamonepablo/ARS_MP</a:t>
            </a:r>
            <a:endParaRPr lang="en-US" sz="2800" b="1" dirty="0"/>
          </a:p>
          <a:p>
            <a:pPr marL="0" indent="0">
              <a:buNone/>
            </a:pPr>
            <a:r>
              <a:rPr lang="en-US" sz="2800" b="1" dirty="0">
                <a:solidFill>
                  <a:srgbClr val="475569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• </a:t>
            </a:r>
            <a:r>
              <a:rPr lang="en-US" sz="2800" b="1" dirty="0" err="1">
                <a:solidFill>
                  <a:srgbClr val="475569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Requisitos</a:t>
            </a:r>
            <a:r>
              <a:rPr lang="en-US" sz="2800" b="1" dirty="0">
                <a:solidFill>
                  <a:srgbClr val="475569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 de </a:t>
            </a:r>
            <a:r>
              <a:rPr lang="en-US" sz="2800" b="1" dirty="0" err="1">
                <a:solidFill>
                  <a:srgbClr val="475569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entorno</a:t>
            </a:r>
            <a:r>
              <a:rPr lang="en-US" sz="2800" b="1" dirty="0">
                <a:solidFill>
                  <a:srgbClr val="475569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: </a:t>
            </a:r>
            <a:r>
              <a:rPr lang="en-US" sz="2400" dirty="0">
                <a:solidFill>
                  <a:srgbClr val="475569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requirements.txt</a:t>
            </a:r>
            <a:endParaRPr lang="en-US" sz="2800" b="1" dirty="0"/>
          </a:p>
          <a:p>
            <a:pPr marL="0" indent="0">
              <a:buNone/>
            </a:pPr>
            <a:r>
              <a:rPr lang="en-US" sz="2800" b="1" dirty="0">
                <a:solidFill>
                  <a:srgbClr val="475569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• Dataset Origen: </a:t>
            </a:r>
            <a:r>
              <a:rPr lang="en-US" sz="2400" dirty="0">
                <a:solidFill>
                  <a:srgbClr val="475569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Access legacy</a:t>
            </a:r>
          </a:p>
          <a:p>
            <a:r>
              <a:rPr lang="en-US" sz="2400" b="1" dirty="0">
                <a:solidFill>
                  <a:srgbClr val="475569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• </a:t>
            </a:r>
            <a:r>
              <a:rPr lang="en-US" sz="2800" b="1" dirty="0" err="1">
                <a:solidFill>
                  <a:srgbClr val="475569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Configuración</a:t>
            </a:r>
            <a:r>
              <a:rPr lang="en-US" sz="2800" b="1" dirty="0">
                <a:solidFill>
                  <a:srgbClr val="475569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:</a:t>
            </a:r>
            <a:r>
              <a:rPr lang="en-US" sz="2400" b="1" dirty="0">
                <a:solidFill>
                  <a:srgbClr val="475569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 </a:t>
            </a:r>
            <a:r>
              <a:rPr lang="en-US" sz="2400" dirty="0">
                <a:solidFill>
                  <a:srgbClr val="475569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.env (</a:t>
            </a:r>
            <a:r>
              <a:rPr lang="en-US" sz="2400" dirty="0" err="1">
                <a:solidFill>
                  <a:srgbClr val="475569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credenciales</a:t>
            </a:r>
            <a:r>
              <a:rPr lang="en-US" sz="2400" dirty="0">
                <a:solidFill>
                  <a:srgbClr val="475569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 y </a:t>
            </a:r>
            <a:r>
              <a:rPr lang="en-US" sz="2400" dirty="0" err="1">
                <a:solidFill>
                  <a:srgbClr val="475569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rutas</a:t>
            </a:r>
            <a:r>
              <a:rPr lang="en-US" sz="2400" dirty="0">
                <a:solidFill>
                  <a:srgbClr val="475569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)</a:t>
            </a:r>
          </a:p>
          <a:p>
            <a:pPr marL="0" indent="0">
              <a:buNone/>
            </a:pPr>
            <a:r>
              <a:rPr lang="en-US" sz="2800" b="1" dirty="0">
                <a:solidFill>
                  <a:srgbClr val="475569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• </a:t>
            </a:r>
            <a:r>
              <a:rPr lang="en-US" sz="2800" b="1" dirty="0" err="1">
                <a:solidFill>
                  <a:srgbClr val="475569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Instrucciones</a:t>
            </a:r>
            <a:r>
              <a:rPr lang="en-US" sz="2800" b="1" dirty="0">
                <a:solidFill>
                  <a:srgbClr val="475569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 de </a:t>
            </a:r>
            <a:r>
              <a:rPr lang="en-US" sz="2800" b="1" dirty="0" err="1">
                <a:solidFill>
                  <a:srgbClr val="475569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ejecución</a:t>
            </a:r>
            <a:r>
              <a:rPr lang="en-US" sz="2800" b="1" dirty="0">
                <a:solidFill>
                  <a:srgbClr val="475569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: </a:t>
            </a:r>
            <a:r>
              <a:rPr lang="en-US" sz="2400" dirty="0">
                <a:solidFill>
                  <a:srgbClr val="475569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README.md</a:t>
            </a:r>
            <a:endParaRPr lang="en-US" sz="2800" dirty="0">
              <a:solidFill>
                <a:srgbClr val="475569"/>
              </a:solidFill>
              <a:latin typeface="Calibri" pitchFamily="34" charset="0"/>
              <a:ea typeface="Calibri" pitchFamily="34" charset="-122"/>
              <a:cs typeface="Calibri" pitchFamily="34" charset="-120"/>
            </a:endParaRPr>
          </a:p>
          <a:p>
            <a:r>
              <a:rPr lang="en-US" sz="2800" b="1" dirty="0">
                <a:solidFill>
                  <a:srgbClr val="475569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• Test Passing: </a:t>
            </a:r>
            <a:r>
              <a:rPr lang="en-US" sz="2400" dirty="0">
                <a:solidFill>
                  <a:srgbClr val="475569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resumen_tests.py</a:t>
            </a:r>
            <a:endParaRPr lang="en-US" sz="2800" dirty="0">
              <a:solidFill>
                <a:srgbClr val="475569"/>
              </a:solidFill>
              <a:latin typeface="Calibri" pitchFamily="34" charset="0"/>
              <a:ea typeface="Calibri" pitchFamily="34" charset="-122"/>
              <a:cs typeface="Calibri" pitchFamily="34" charset="-120"/>
            </a:endParaRPr>
          </a:p>
        </p:txBody>
      </p:sp>
      <p:sp>
        <p:nvSpPr>
          <p:cNvPr id="14" name="Shape 11">
            <a:extLst>
              <a:ext uri="{FF2B5EF4-FFF2-40B4-BE49-F238E27FC236}">
                <a16:creationId xmlns:a16="http://schemas.microsoft.com/office/drawing/2014/main" id="{D0DFF98C-563B-F5A1-4927-8802CEDB4E93}"/>
              </a:ext>
            </a:extLst>
          </p:cNvPr>
          <p:cNvSpPr/>
          <p:nvPr/>
        </p:nvSpPr>
        <p:spPr>
          <a:xfrm>
            <a:off x="0" y="6537960"/>
            <a:ext cx="12191695" cy="320040"/>
          </a:xfrm>
          <a:prstGeom prst="rect">
            <a:avLst/>
          </a:prstGeom>
          <a:solidFill>
            <a:srgbClr val="FFFFFF"/>
          </a:solidFill>
          <a:ln w="1270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s-AR"/>
          </a:p>
        </p:txBody>
      </p:sp>
      <p:sp>
        <p:nvSpPr>
          <p:cNvPr id="15" name="Text 12">
            <a:extLst>
              <a:ext uri="{FF2B5EF4-FFF2-40B4-BE49-F238E27FC236}">
                <a16:creationId xmlns:a16="http://schemas.microsoft.com/office/drawing/2014/main" id="{7350DF7A-DD3A-E659-2E0D-FF12F21733EB}"/>
              </a:ext>
            </a:extLst>
          </p:cNvPr>
          <p:cNvSpPr/>
          <p:nvPr/>
        </p:nvSpPr>
        <p:spPr>
          <a:xfrm>
            <a:off x="502920" y="6601968"/>
            <a:ext cx="11185855" cy="1828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000" dirty="0">
                <a:solidFill>
                  <a:srgbClr val="475569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Trenes Argentinos · Maintenance Planner · Línea Roca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049614713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1A5D933-0547-C83E-AE1F-EF10B151D8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>
            <a:extLst>
              <a:ext uri="{FF2B5EF4-FFF2-40B4-BE49-F238E27FC236}">
                <a16:creationId xmlns:a16="http://schemas.microsoft.com/office/drawing/2014/main" id="{A07F4768-CE95-7863-3AF7-85B08280D1DC}"/>
              </a:ext>
            </a:extLst>
          </p:cNvPr>
          <p:cNvSpPr/>
          <p:nvPr/>
        </p:nvSpPr>
        <p:spPr>
          <a:xfrm>
            <a:off x="0" y="0"/>
            <a:ext cx="12191695" cy="566928"/>
          </a:xfrm>
          <a:prstGeom prst="rect">
            <a:avLst/>
          </a:prstGeom>
          <a:solidFill>
            <a:srgbClr val="FFFFFF"/>
          </a:solidFill>
          <a:ln w="1270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s-AR"/>
          </a:p>
        </p:txBody>
      </p:sp>
      <p:sp>
        <p:nvSpPr>
          <p:cNvPr id="3" name="Shape 1">
            <a:extLst>
              <a:ext uri="{FF2B5EF4-FFF2-40B4-BE49-F238E27FC236}">
                <a16:creationId xmlns:a16="http://schemas.microsoft.com/office/drawing/2014/main" id="{5FD0BC71-554D-50C6-0845-5118A6B33CC0}"/>
              </a:ext>
            </a:extLst>
          </p:cNvPr>
          <p:cNvSpPr/>
          <p:nvPr/>
        </p:nvSpPr>
        <p:spPr>
          <a:xfrm>
            <a:off x="0" y="548640"/>
            <a:ext cx="12191695" cy="45720"/>
          </a:xfrm>
          <a:prstGeom prst="rect">
            <a:avLst/>
          </a:prstGeom>
          <a:solidFill>
            <a:srgbClr val="0077C8"/>
          </a:solidFill>
          <a:ln w="12700">
            <a:solidFill>
              <a:srgbClr val="0077C8"/>
            </a:solidFill>
            <a:prstDash val="solid"/>
          </a:ln>
        </p:spPr>
        <p:txBody>
          <a:bodyPr/>
          <a:lstStyle/>
          <a:p>
            <a:endParaRPr lang="es-AR"/>
          </a:p>
        </p:txBody>
      </p:sp>
      <p:pic>
        <p:nvPicPr>
          <p:cNvPr id="4" name="Image 0" descr="/mnt/data/LogoTAO.jpg">
            <a:extLst>
              <a:ext uri="{FF2B5EF4-FFF2-40B4-BE49-F238E27FC236}">
                <a16:creationId xmlns:a16="http://schemas.microsoft.com/office/drawing/2014/main" id="{3EEA0EDF-83AA-A5FE-01F0-F8BA4CB626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367" y="91440"/>
            <a:ext cx="1860546" cy="411480"/>
          </a:xfrm>
          <a:prstGeom prst="rect">
            <a:avLst/>
          </a:prstGeom>
        </p:spPr>
      </p:pic>
      <p:sp>
        <p:nvSpPr>
          <p:cNvPr id="5" name="Text 2">
            <a:extLst>
              <a:ext uri="{FF2B5EF4-FFF2-40B4-BE49-F238E27FC236}">
                <a16:creationId xmlns:a16="http://schemas.microsoft.com/office/drawing/2014/main" id="{F7FB54BF-235D-5A46-837E-0C2AFE89EF8A}"/>
              </a:ext>
            </a:extLst>
          </p:cNvPr>
          <p:cNvSpPr/>
          <p:nvPr/>
        </p:nvSpPr>
        <p:spPr>
          <a:xfrm>
            <a:off x="3246120" y="128016"/>
            <a:ext cx="8625535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800" b="1" dirty="0" err="1">
                <a:solidFill>
                  <a:srgbClr val="0B4E7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Despliegue</a:t>
            </a:r>
            <a:r>
              <a:rPr lang="en-US" sz="2800" b="1" dirty="0">
                <a:solidFill>
                  <a:srgbClr val="0B4E7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 en </a:t>
            </a:r>
            <a:r>
              <a:rPr lang="en-US" sz="2800" b="1" dirty="0" err="1">
                <a:solidFill>
                  <a:srgbClr val="0B4E7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Producción</a:t>
            </a:r>
            <a:endParaRPr lang="en-US" sz="2800" dirty="0"/>
          </a:p>
        </p:txBody>
      </p:sp>
      <p:sp>
        <p:nvSpPr>
          <p:cNvPr id="8" name="Shape 5">
            <a:extLst>
              <a:ext uri="{FF2B5EF4-FFF2-40B4-BE49-F238E27FC236}">
                <a16:creationId xmlns:a16="http://schemas.microsoft.com/office/drawing/2014/main" id="{79926340-DEEF-B14B-FBE0-313A72ADAAC8}"/>
              </a:ext>
            </a:extLst>
          </p:cNvPr>
          <p:cNvSpPr/>
          <p:nvPr/>
        </p:nvSpPr>
        <p:spPr>
          <a:xfrm>
            <a:off x="854875" y="1013308"/>
            <a:ext cx="10339151" cy="2498278"/>
          </a:xfrm>
          <a:prstGeom prst="roundRect">
            <a:avLst/>
          </a:prstGeom>
          <a:solidFill>
            <a:srgbClr val="F8FAFC"/>
          </a:solidFill>
          <a:ln w="12700">
            <a:solidFill>
              <a:srgbClr val="E2E8F0"/>
            </a:solidFill>
            <a:prstDash val="solid"/>
          </a:ln>
        </p:spPr>
        <p:txBody>
          <a:bodyPr/>
          <a:lstStyle/>
          <a:p>
            <a:endParaRPr lang="es-AR"/>
          </a:p>
        </p:txBody>
      </p:sp>
      <p:sp>
        <p:nvSpPr>
          <p:cNvPr id="9" name="Text 6">
            <a:extLst>
              <a:ext uri="{FF2B5EF4-FFF2-40B4-BE49-F238E27FC236}">
                <a16:creationId xmlns:a16="http://schemas.microsoft.com/office/drawing/2014/main" id="{ACCBD562-51ED-6284-00A0-CBCFEAD0EB3C}"/>
              </a:ext>
            </a:extLst>
          </p:cNvPr>
          <p:cNvSpPr/>
          <p:nvPr/>
        </p:nvSpPr>
        <p:spPr>
          <a:xfrm>
            <a:off x="868680" y="2148840"/>
            <a:ext cx="10454335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sz="2400" u="sng" dirty="0"/>
          </a:p>
        </p:txBody>
      </p:sp>
      <p:sp>
        <p:nvSpPr>
          <p:cNvPr id="10" name="Text 7">
            <a:extLst>
              <a:ext uri="{FF2B5EF4-FFF2-40B4-BE49-F238E27FC236}">
                <a16:creationId xmlns:a16="http://schemas.microsoft.com/office/drawing/2014/main" id="{1D4C507C-EA20-C66C-251C-20A0CF3B50AA}"/>
              </a:ext>
            </a:extLst>
          </p:cNvPr>
          <p:cNvSpPr/>
          <p:nvPr/>
        </p:nvSpPr>
        <p:spPr>
          <a:xfrm>
            <a:off x="1417914" y="1186633"/>
            <a:ext cx="9481144" cy="220391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2800" b="1" dirty="0">
                <a:solidFill>
                  <a:srgbClr val="475569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• Plataforma: </a:t>
            </a:r>
            <a:r>
              <a:rPr lang="en-US" sz="2400" dirty="0">
                <a:solidFill>
                  <a:srgbClr val="475569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Railway (PaaS)</a:t>
            </a:r>
          </a:p>
          <a:p>
            <a:pPr marL="0" indent="0">
              <a:buNone/>
            </a:pPr>
            <a:r>
              <a:rPr lang="en-US" sz="2800" b="1" dirty="0">
                <a:solidFill>
                  <a:srgbClr val="475569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• URL: </a:t>
            </a:r>
            <a:r>
              <a:rPr lang="en-US" sz="2400" dirty="0">
                <a:solidFill>
                  <a:srgbClr val="475569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https://web-production-77ceb.up.railway.app/</a:t>
            </a:r>
            <a:endParaRPr lang="en-US" sz="2800" b="1" dirty="0"/>
          </a:p>
          <a:p>
            <a:pPr marL="0" indent="0">
              <a:buNone/>
            </a:pPr>
            <a:r>
              <a:rPr lang="en-US" sz="2800" b="1" dirty="0">
                <a:solidFill>
                  <a:srgbClr val="475569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• </a:t>
            </a:r>
            <a:r>
              <a:rPr lang="en-US" sz="2800" b="1" dirty="0" err="1">
                <a:solidFill>
                  <a:srgbClr val="475569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Credenciales</a:t>
            </a:r>
            <a:r>
              <a:rPr lang="en-US" sz="2800" b="1" dirty="0">
                <a:solidFill>
                  <a:srgbClr val="475569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 de </a:t>
            </a:r>
            <a:r>
              <a:rPr lang="en-US" sz="2800" b="1" dirty="0" err="1">
                <a:solidFill>
                  <a:srgbClr val="475569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Evaluación</a:t>
            </a:r>
            <a:r>
              <a:rPr lang="en-US" sz="2800" b="1" dirty="0">
                <a:solidFill>
                  <a:srgbClr val="475569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: </a:t>
            </a:r>
          </a:p>
          <a:p>
            <a:pPr marL="0" indent="0">
              <a:buNone/>
            </a:pPr>
            <a:r>
              <a:rPr lang="en-US" sz="2800" b="1" dirty="0">
                <a:solidFill>
                  <a:srgbClr val="475569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	* </a:t>
            </a:r>
            <a:r>
              <a:rPr lang="en-US" sz="2400" b="1" dirty="0">
                <a:solidFill>
                  <a:srgbClr val="475569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Usuario:</a:t>
            </a:r>
            <a:r>
              <a:rPr lang="en-US" sz="2800" b="1" dirty="0">
                <a:solidFill>
                  <a:srgbClr val="475569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 </a:t>
            </a:r>
            <a:r>
              <a:rPr lang="en-US" sz="2400" dirty="0">
                <a:solidFill>
                  <a:srgbClr val="475569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demo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475569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	</a:t>
            </a:r>
            <a:r>
              <a:rPr lang="en-US" sz="2400" b="1" dirty="0">
                <a:solidFill>
                  <a:srgbClr val="475569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* Contraseña:</a:t>
            </a:r>
            <a:r>
              <a:rPr lang="en-US" sz="2400" dirty="0">
                <a:solidFill>
                  <a:srgbClr val="475569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 DemoArsMP2026!</a:t>
            </a:r>
          </a:p>
        </p:txBody>
      </p:sp>
      <p:sp>
        <p:nvSpPr>
          <p:cNvPr id="14" name="Shape 11">
            <a:extLst>
              <a:ext uri="{FF2B5EF4-FFF2-40B4-BE49-F238E27FC236}">
                <a16:creationId xmlns:a16="http://schemas.microsoft.com/office/drawing/2014/main" id="{A5560AA0-3997-F7C4-827F-289B4B9EF6C7}"/>
              </a:ext>
            </a:extLst>
          </p:cNvPr>
          <p:cNvSpPr/>
          <p:nvPr/>
        </p:nvSpPr>
        <p:spPr>
          <a:xfrm>
            <a:off x="0" y="6537960"/>
            <a:ext cx="12191695" cy="320040"/>
          </a:xfrm>
          <a:prstGeom prst="rect">
            <a:avLst/>
          </a:prstGeom>
          <a:solidFill>
            <a:srgbClr val="FFFFFF"/>
          </a:solidFill>
          <a:ln w="1270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s-AR"/>
          </a:p>
        </p:txBody>
      </p:sp>
      <p:sp>
        <p:nvSpPr>
          <p:cNvPr id="15" name="Text 12">
            <a:extLst>
              <a:ext uri="{FF2B5EF4-FFF2-40B4-BE49-F238E27FC236}">
                <a16:creationId xmlns:a16="http://schemas.microsoft.com/office/drawing/2014/main" id="{0F23E988-B295-43BC-8735-689F0170F630}"/>
              </a:ext>
            </a:extLst>
          </p:cNvPr>
          <p:cNvSpPr/>
          <p:nvPr/>
        </p:nvSpPr>
        <p:spPr>
          <a:xfrm>
            <a:off x="502920" y="6601968"/>
            <a:ext cx="11185855" cy="1828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000" dirty="0">
                <a:solidFill>
                  <a:srgbClr val="475569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Trenes Argentinos · Maintenance Planner · Línea Roca</a:t>
            </a:r>
            <a:endParaRPr lang="en-US" sz="1000" dirty="0"/>
          </a:p>
        </p:txBody>
      </p:sp>
      <p:sp>
        <p:nvSpPr>
          <p:cNvPr id="6" name="Shape 5">
            <a:extLst>
              <a:ext uri="{FF2B5EF4-FFF2-40B4-BE49-F238E27FC236}">
                <a16:creationId xmlns:a16="http://schemas.microsoft.com/office/drawing/2014/main" id="{7A2539B0-A8B2-40B4-EDC4-E6B5735BAE1B}"/>
              </a:ext>
            </a:extLst>
          </p:cNvPr>
          <p:cNvSpPr/>
          <p:nvPr/>
        </p:nvSpPr>
        <p:spPr>
          <a:xfrm>
            <a:off x="854875" y="3699480"/>
            <a:ext cx="10387417" cy="2498278"/>
          </a:xfrm>
          <a:prstGeom prst="roundRect">
            <a:avLst/>
          </a:prstGeom>
          <a:solidFill>
            <a:srgbClr val="F8FAFC"/>
          </a:solidFill>
          <a:ln w="12700">
            <a:solidFill>
              <a:srgbClr val="E2E8F0"/>
            </a:solidFill>
            <a:prstDash val="solid"/>
          </a:ln>
        </p:spPr>
        <p:txBody>
          <a:bodyPr/>
          <a:lstStyle/>
          <a:p>
            <a:endParaRPr lang="es-AR"/>
          </a:p>
        </p:txBody>
      </p:sp>
      <p:sp>
        <p:nvSpPr>
          <p:cNvPr id="7" name="Text 7">
            <a:extLst>
              <a:ext uri="{FF2B5EF4-FFF2-40B4-BE49-F238E27FC236}">
                <a16:creationId xmlns:a16="http://schemas.microsoft.com/office/drawing/2014/main" id="{26F441FF-4C39-1FCB-58A2-022D4E159810}"/>
              </a:ext>
            </a:extLst>
          </p:cNvPr>
          <p:cNvSpPr/>
          <p:nvPr/>
        </p:nvSpPr>
        <p:spPr>
          <a:xfrm>
            <a:off x="1417914" y="3827663"/>
            <a:ext cx="8787970" cy="219852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2800" b="1" dirty="0">
                <a:solidFill>
                  <a:srgbClr val="475569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• Stack </a:t>
            </a:r>
            <a:r>
              <a:rPr lang="en-US" sz="2800" b="1" dirty="0" err="1">
                <a:solidFill>
                  <a:srgbClr val="475569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Producción</a:t>
            </a:r>
            <a:endParaRPr lang="en-US" sz="2800" b="1" dirty="0">
              <a:solidFill>
                <a:srgbClr val="475569"/>
              </a:solidFill>
              <a:latin typeface="Calibri" pitchFamily="34" charset="0"/>
              <a:ea typeface="Calibri" pitchFamily="34" charset="-122"/>
              <a:cs typeface="Calibri" pitchFamily="34" charset="-120"/>
            </a:endParaRPr>
          </a:p>
          <a:p>
            <a:pPr marL="0" indent="0">
              <a:buNone/>
            </a:pPr>
            <a:r>
              <a:rPr lang="en-US" sz="2400" b="1" dirty="0">
                <a:solidFill>
                  <a:srgbClr val="475569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	• </a:t>
            </a:r>
            <a:r>
              <a:rPr lang="en-US" sz="2400" b="1" dirty="0" err="1">
                <a:solidFill>
                  <a:srgbClr val="475569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Gunicorn</a:t>
            </a:r>
            <a:r>
              <a:rPr lang="en-US" sz="2400" b="1" dirty="0">
                <a:solidFill>
                  <a:srgbClr val="475569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 </a:t>
            </a:r>
            <a:r>
              <a:rPr lang="en-US" sz="2400" dirty="0">
                <a:solidFill>
                  <a:srgbClr val="475569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(WSGI server)</a:t>
            </a:r>
          </a:p>
          <a:p>
            <a:r>
              <a:rPr lang="en-US" sz="2400" b="1" dirty="0">
                <a:solidFill>
                  <a:srgbClr val="475569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	• </a:t>
            </a:r>
            <a:r>
              <a:rPr lang="en-US" sz="2400" b="1" dirty="0" err="1">
                <a:solidFill>
                  <a:srgbClr val="475569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WhiteNoise</a:t>
            </a:r>
            <a:r>
              <a:rPr lang="en-US" sz="2400" b="1" dirty="0">
                <a:solidFill>
                  <a:srgbClr val="475569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 </a:t>
            </a:r>
            <a:r>
              <a:rPr lang="en-US" sz="2400" dirty="0">
                <a:solidFill>
                  <a:srgbClr val="475569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(static files)</a:t>
            </a:r>
            <a:endParaRPr lang="en-US" sz="2400" dirty="0"/>
          </a:p>
          <a:p>
            <a:r>
              <a:rPr lang="en-US" sz="2400" b="1" dirty="0">
                <a:solidFill>
                  <a:srgbClr val="475569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	• PostgreSQL </a:t>
            </a:r>
            <a:r>
              <a:rPr lang="en-US" sz="2400" dirty="0">
                <a:solidFill>
                  <a:srgbClr val="475569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(Railway managed)</a:t>
            </a:r>
            <a:endParaRPr lang="en-US" sz="2400" dirty="0"/>
          </a:p>
          <a:p>
            <a:r>
              <a:rPr lang="en-US" sz="2400" b="1" dirty="0">
                <a:solidFill>
                  <a:srgbClr val="475569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	• SSL </a:t>
            </a:r>
            <a:r>
              <a:rPr lang="en-US" sz="2400" b="1" dirty="0" err="1">
                <a:solidFill>
                  <a:srgbClr val="475569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automático</a:t>
            </a:r>
            <a:r>
              <a:rPr lang="en-US" sz="2400" b="1" dirty="0">
                <a:solidFill>
                  <a:srgbClr val="475569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 </a:t>
            </a:r>
            <a:r>
              <a:rPr lang="en-US" sz="2400" dirty="0">
                <a:solidFill>
                  <a:srgbClr val="475569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(Let’s Encrypt)</a:t>
            </a:r>
            <a:endParaRPr lang="en-US" sz="2400" dirty="0"/>
          </a:p>
          <a:p>
            <a:pPr marL="0" indent="0">
              <a:buNone/>
            </a:pP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734628892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8FA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566928"/>
          </a:xfrm>
          <a:prstGeom prst="rect">
            <a:avLst/>
          </a:prstGeom>
          <a:solidFill>
            <a:srgbClr val="FFFFFF"/>
          </a:solidFill>
          <a:ln w="1270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s-AR"/>
          </a:p>
        </p:txBody>
      </p:sp>
      <p:sp>
        <p:nvSpPr>
          <p:cNvPr id="3" name="Shape 1"/>
          <p:cNvSpPr/>
          <p:nvPr/>
        </p:nvSpPr>
        <p:spPr>
          <a:xfrm>
            <a:off x="0" y="548640"/>
            <a:ext cx="12191695" cy="45720"/>
          </a:xfrm>
          <a:prstGeom prst="rect">
            <a:avLst/>
          </a:prstGeom>
          <a:solidFill>
            <a:srgbClr val="0077C8"/>
          </a:solidFill>
          <a:ln w="12700">
            <a:solidFill>
              <a:srgbClr val="0077C8"/>
            </a:solidFill>
            <a:prstDash val="solid"/>
          </a:ln>
        </p:spPr>
        <p:txBody>
          <a:bodyPr/>
          <a:lstStyle/>
          <a:p>
            <a:endParaRPr lang="es-AR"/>
          </a:p>
        </p:txBody>
      </p:sp>
      <p:pic>
        <p:nvPicPr>
          <p:cNvPr id="4" name="Image 0" descr="/mnt/data/LogoTAO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367" y="91440"/>
            <a:ext cx="1860546" cy="41148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246120" y="128016"/>
            <a:ext cx="8625535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800" b="1" dirty="0">
                <a:solidFill>
                  <a:srgbClr val="0B4E7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Dominio ferroviario (DDD): ciclos y herencias</a:t>
            </a:r>
            <a:endParaRPr lang="en-US" sz="2800" dirty="0"/>
          </a:p>
        </p:txBody>
      </p:sp>
      <p:sp>
        <p:nvSpPr>
          <p:cNvPr id="6" name="Shape 3"/>
          <p:cNvSpPr/>
          <p:nvPr/>
        </p:nvSpPr>
        <p:spPr>
          <a:xfrm>
            <a:off x="502920" y="914400"/>
            <a:ext cx="5394960" cy="5349240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E2E8F0"/>
            </a:solidFill>
            <a:prstDash val="solid"/>
          </a:ln>
          <a:effectLst>
            <a:outerShdw blurRad="38100" dist="12700" dir="27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es-AR"/>
          </a:p>
        </p:txBody>
      </p:sp>
      <p:sp>
        <p:nvSpPr>
          <p:cNvPr id="7" name="Text 4"/>
          <p:cNvSpPr/>
          <p:nvPr/>
        </p:nvSpPr>
        <p:spPr>
          <a:xfrm>
            <a:off x="1443692" y="1143000"/>
            <a:ext cx="3572412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000" b="1" dirty="0">
                <a:solidFill>
                  <a:srgbClr val="0F172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Regla clave: “pisado” (herencia)</a:t>
            </a:r>
            <a:endParaRPr lang="en-US" sz="2000" dirty="0"/>
          </a:p>
        </p:txBody>
      </p:sp>
      <p:sp>
        <p:nvSpPr>
          <p:cNvPr id="8" name="Text 5"/>
          <p:cNvSpPr/>
          <p:nvPr/>
        </p:nvSpPr>
        <p:spPr>
          <a:xfrm>
            <a:off x="822960" y="1508760"/>
            <a:ext cx="475488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600" b="1" dirty="0">
                <a:solidFill>
                  <a:srgbClr val="475569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Cuando se realiza una intervención mayor,</a:t>
            </a:r>
            <a:endParaRPr lang="en-US" sz="1600" b="1" dirty="0"/>
          </a:p>
          <a:p>
            <a:pPr marL="0" indent="0">
              <a:buNone/>
            </a:pPr>
            <a:r>
              <a:rPr lang="en-US" sz="1600" b="1" dirty="0">
                <a:solidFill>
                  <a:srgbClr val="475569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resetea (fecha + km) a todas las menores</a:t>
            </a:r>
            <a:r>
              <a:rPr lang="en-US" sz="1600" dirty="0">
                <a:solidFill>
                  <a:srgbClr val="475569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.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822960" y="2148840"/>
            <a:ext cx="475488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600" b="1" dirty="0">
                <a:solidFill>
                  <a:srgbClr val="0B4E7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Jerarquía CSR (mayor → menor)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822960" y="2423160"/>
            <a:ext cx="4754880" cy="914400"/>
          </a:xfrm>
          <a:prstGeom prst="roundRect">
            <a:avLst/>
          </a:prstGeom>
          <a:solidFill>
            <a:srgbClr val="F1F5F9"/>
          </a:solidFill>
          <a:ln w="12700">
            <a:solidFill>
              <a:srgbClr val="E2E8F0"/>
            </a:solidFill>
            <a:prstDash val="solid"/>
          </a:ln>
        </p:spPr>
        <p:txBody>
          <a:bodyPr/>
          <a:lstStyle/>
          <a:p>
            <a:endParaRPr lang="es-AR"/>
          </a:p>
        </p:txBody>
      </p:sp>
      <p:sp>
        <p:nvSpPr>
          <p:cNvPr id="11" name="Text 8"/>
          <p:cNvSpPr/>
          <p:nvPr/>
        </p:nvSpPr>
        <p:spPr>
          <a:xfrm>
            <a:off x="822960" y="2651760"/>
            <a:ext cx="475488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2000" b="1" dirty="0">
                <a:solidFill>
                  <a:srgbClr val="00CC0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DA → PE → BA → AN → IB → IQ</a:t>
            </a:r>
            <a:endParaRPr lang="en-US" sz="2000" dirty="0">
              <a:solidFill>
                <a:srgbClr val="00CC00"/>
              </a:solidFill>
            </a:endParaRPr>
          </a:p>
        </p:txBody>
      </p:sp>
      <p:sp>
        <p:nvSpPr>
          <p:cNvPr id="12" name="Text 9"/>
          <p:cNvSpPr/>
          <p:nvPr/>
        </p:nvSpPr>
        <p:spPr>
          <a:xfrm>
            <a:off x="822960" y="3520440"/>
            <a:ext cx="475488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300" b="1" dirty="0">
                <a:solidFill>
                  <a:srgbClr val="0B4E7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Jerarquía Toshiba (mayor → menor)</a:t>
            </a:r>
            <a:endParaRPr lang="en-US" sz="1300" dirty="0"/>
          </a:p>
        </p:txBody>
      </p:sp>
      <p:sp>
        <p:nvSpPr>
          <p:cNvPr id="13" name="Shape 10"/>
          <p:cNvSpPr/>
          <p:nvPr/>
        </p:nvSpPr>
        <p:spPr>
          <a:xfrm>
            <a:off x="822960" y="3794760"/>
            <a:ext cx="4754880" cy="731520"/>
          </a:xfrm>
          <a:prstGeom prst="roundRect">
            <a:avLst/>
          </a:prstGeom>
          <a:solidFill>
            <a:srgbClr val="F1F5F9"/>
          </a:solidFill>
          <a:ln w="12700">
            <a:solidFill>
              <a:srgbClr val="E2E8F0"/>
            </a:solidFill>
            <a:prstDash val="solid"/>
          </a:ln>
        </p:spPr>
        <p:txBody>
          <a:bodyPr/>
          <a:lstStyle/>
          <a:p>
            <a:endParaRPr lang="es-AR"/>
          </a:p>
        </p:txBody>
      </p:sp>
      <p:sp>
        <p:nvSpPr>
          <p:cNvPr id="14" name="Text 11"/>
          <p:cNvSpPr/>
          <p:nvPr/>
        </p:nvSpPr>
        <p:spPr>
          <a:xfrm>
            <a:off x="822960" y="3977640"/>
            <a:ext cx="475488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2000" b="1" dirty="0">
                <a:solidFill>
                  <a:srgbClr val="FF000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RG → RB → MEN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15" name="Text 12"/>
          <p:cNvSpPr/>
          <p:nvPr/>
        </p:nvSpPr>
        <p:spPr>
          <a:xfrm>
            <a:off x="822960" y="4709160"/>
            <a:ext cx="475488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600" b="1" dirty="0">
                <a:solidFill>
                  <a:srgbClr val="0B4E7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Ventaja DDD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822960" y="4983480"/>
            <a:ext cx="4754880" cy="914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600" b="1" dirty="0">
                <a:solidFill>
                  <a:srgbClr val="475569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Las reglas viven en el Dominio (no en “scripts sueltos”).</a:t>
            </a:r>
            <a:endParaRPr lang="en-US" sz="1600" b="1" dirty="0"/>
          </a:p>
          <a:p>
            <a:pPr marL="0" indent="0">
              <a:buNone/>
            </a:pPr>
            <a:r>
              <a:rPr lang="en-US" sz="1600" b="1" dirty="0">
                <a:solidFill>
                  <a:srgbClr val="475569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Resultado: mantenible y escalable a nuevas flotas.</a:t>
            </a:r>
            <a:endParaRPr lang="en-US" sz="1600" b="1" dirty="0"/>
          </a:p>
        </p:txBody>
      </p:sp>
      <p:sp>
        <p:nvSpPr>
          <p:cNvPr id="17" name="Shape 14"/>
          <p:cNvSpPr/>
          <p:nvPr/>
        </p:nvSpPr>
        <p:spPr>
          <a:xfrm>
            <a:off x="6126480" y="914400"/>
            <a:ext cx="5562295" cy="5349240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E2E8F0"/>
            </a:solidFill>
            <a:prstDash val="solid"/>
          </a:ln>
          <a:effectLst>
            <a:outerShdw blurRad="38100" dist="12700" dir="27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es-AR"/>
          </a:p>
        </p:txBody>
      </p:sp>
      <p:sp>
        <p:nvSpPr>
          <p:cNvPr id="18" name="Text 15"/>
          <p:cNvSpPr/>
          <p:nvPr/>
        </p:nvSpPr>
        <p:spPr>
          <a:xfrm>
            <a:off x="7643486" y="1143000"/>
            <a:ext cx="2619722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000" b="1" dirty="0">
                <a:solidFill>
                  <a:srgbClr val="0F172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Ciclos (CSR – ejemplo)</a:t>
            </a:r>
            <a:endParaRPr lang="en-US" sz="2000" dirty="0"/>
          </a:p>
        </p:txBody>
      </p:sp>
      <p:sp>
        <p:nvSpPr>
          <p:cNvPr id="19" name="Shape 16"/>
          <p:cNvSpPr/>
          <p:nvPr/>
        </p:nvSpPr>
        <p:spPr>
          <a:xfrm>
            <a:off x="6400800" y="1508760"/>
            <a:ext cx="5105095" cy="320040"/>
          </a:xfrm>
          <a:prstGeom prst="rect">
            <a:avLst/>
          </a:prstGeom>
          <a:solidFill>
            <a:srgbClr val="0077C8"/>
          </a:solidFill>
          <a:ln w="12700">
            <a:solidFill>
              <a:srgbClr val="0077C8"/>
            </a:solidFill>
            <a:prstDash val="solid"/>
          </a:ln>
        </p:spPr>
        <p:txBody>
          <a:bodyPr/>
          <a:lstStyle/>
          <a:p>
            <a:endParaRPr lang="es-AR" sz="2400"/>
          </a:p>
        </p:txBody>
      </p:sp>
      <p:sp>
        <p:nvSpPr>
          <p:cNvPr id="20" name="Text 17"/>
          <p:cNvSpPr/>
          <p:nvPr/>
        </p:nvSpPr>
        <p:spPr>
          <a:xfrm>
            <a:off x="6537960" y="1572768"/>
            <a:ext cx="1005840" cy="1828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1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Código</a:t>
            </a:r>
            <a:endParaRPr lang="en-US" sz="1100" dirty="0"/>
          </a:p>
        </p:txBody>
      </p:sp>
      <p:sp>
        <p:nvSpPr>
          <p:cNvPr id="21" name="Text 18"/>
          <p:cNvSpPr/>
          <p:nvPr/>
        </p:nvSpPr>
        <p:spPr>
          <a:xfrm>
            <a:off x="7726680" y="1572768"/>
            <a:ext cx="1463040" cy="1828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1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Km</a:t>
            </a:r>
            <a:endParaRPr lang="en-US" sz="1100" dirty="0"/>
          </a:p>
        </p:txBody>
      </p:sp>
      <p:sp>
        <p:nvSpPr>
          <p:cNvPr id="22" name="Text 19"/>
          <p:cNvSpPr/>
          <p:nvPr/>
        </p:nvSpPr>
        <p:spPr>
          <a:xfrm>
            <a:off x="9281160" y="1572768"/>
            <a:ext cx="1645920" cy="1828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1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Tiempo</a:t>
            </a:r>
            <a:endParaRPr lang="en-US" sz="1100" dirty="0"/>
          </a:p>
        </p:txBody>
      </p:sp>
      <p:sp>
        <p:nvSpPr>
          <p:cNvPr id="23" name="Shape 20"/>
          <p:cNvSpPr/>
          <p:nvPr/>
        </p:nvSpPr>
        <p:spPr>
          <a:xfrm>
            <a:off x="6400800" y="1828800"/>
            <a:ext cx="5105095" cy="384048"/>
          </a:xfrm>
          <a:prstGeom prst="rect">
            <a:avLst/>
          </a:prstGeom>
          <a:solidFill>
            <a:srgbClr val="F8FAFC"/>
          </a:solidFill>
          <a:ln w="12700">
            <a:solidFill>
              <a:srgbClr val="E2E8F0"/>
            </a:solidFill>
            <a:prstDash val="solid"/>
          </a:ln>
        </p:spPr>
        <p:txBody>
          <a:bodyPr/>
          <a:lstStyle/>
          <a:p>
            <a:endParaRPr lang="es-AR" sz="2400"/>
          </a:p>
        </p:txBody>
      </p:sp>
      <p:sp>
        <p:nvSpPr>
          <p:cNvPr id="24" name="Text 21"/>
          <p:cNvSpPr/>
          <p:nvPr/>
        </p:nvSpPr>
        <p:spPr>
          <a:xfrm>
            <a:off x="6537960" y="1920240"/>
            <a:ext cx="1005840" cy="1828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b="1" dirty="0">
                <a:solidFill>
                  <a:srgbClr val="0F172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IQ</a:t>
            </a:r>
            <a:endParaRPr lang="en-US" sz="1200" dirty="0"/>
          </a:p>
        </p:txBody>
      </p:sp>
      <p:sp>
        <p:nvSpPr>
          <p:cNvPr id="25" name="Text 22"/>
          <p:cNvSpPr/>
          <p:nvPr/>
        </p:nvSpPr>
        <p:spPr>
          <a:xfrm>
            <a:off x="7726680" y="1920240"/>
            <a:ext cx="1463040" cy="1828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475569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6.250</a:t>
            </a:r>
            <a:endParaRPr lang="en-US" sz="1200" dirty="0"/>
          </a:p>
        </p:txBody>
      </p:sp>
      <p:sp>
        <p:nvSpPr>
          <p:cNvPr id="26" name="Text 23"/>
          <p:cNvSpPr/>
          <p:nvPr/>
        </p:nvSpPr>
        <p:spPr>
          <a:xfrm>
            <a:off x="9281160" y="1920240"/>
            <a:ext cx="2224735" cy="1828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475569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15 días</a:t>
            </a:r>
            <a:endParaRPr lang="en-US" sz="1200" dirty="0"/>
          </a:p>
        </p:txBody>
      </p:sp>
      <p:sp>
        <p:nvSpPr>
          <p:cNvPr id="27" name="Shape 24"/>
          <p:cNvSpPr/>
          <p:nvPr/>
        </p:nvSpPr>
        <p:spPr>
          <a:xfrm>
            <a:off x="6400800" y="2212848"/>
            <a:ext cx="5105095" cy="384048"/>
          </a:xfrm>
          <a:prstGeom prst="rect">
            <a:avLst/>
          </a:prstGeom>
          <a:solidFill>
            <a:srgbClr val="FFFFFF"/>
          </a:solidFill>
          <a:ln w="12700">
            <a:solidFill>
              <a:srgbClr val="E2E8F0"/>
            </a:solidFill>
            <a:prstDash val="solid"/>
          </a:ln>
        </p:spPr>
        <p:txBody>
          <a:bodyPr/>
          <a:lstStyle/>
          <a:p>
            <a:endParaRPr lang="es-AR" sz="2400"/>
          </a:p>
        </p:txBody>
      </p:sp>
      <p:sp>
        <p:nvSpPr>
          <p:cNvPr id="28" name="Text 25"/>
          <p:cNvSpPr/>
          <p:nvPr/>
        </p:nvSpPr>
        <p:spPr>
          <a:xfrm>
            <a:off x="6537960" y="2304288"/>
            <a:ext cx="1005840" cy="1828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b="1" dirty="0">
                <a:solidFill>
                  <a:srgbClr val="0F172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IB</a:t>
            </a:r>
            <a:endParaRPr lang="en-US" sz="1200" dirty="0"/>
          </a:p>
        </p:txBody>
      </p:sp>
      <p:sp>
        <p:nvSpPr>
          <p:cNvPr id="29" name="Text 26"/>
          <p:cNvSpPr/>
          <p:nvPr/>
        </p:nvSpPr>
        <p:spPr>
          <a:xfrm>
            <a:off x="7726680" y="2304288"/>
            <a:ext cx="1463040" cy="1828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475569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25.000</a:t>
            </a:r>
            <a:endParaRPr lang="en-US" sz="1200" dirty="0"/>
          </a:p>
        </p:txBody>
      </p:sp>
      <p:sp>
        <p:nvSpPr>
          <p:cNvPr id="30" name="Text 27"/>
          <p:cNvSpPr/>
          <p:nvPr/>
        </p:nvSpPr>
        <p:spPr>
          <a:xfrm>
            <a:off x="9281160" y="2304288"/>
            <a:ext cx="2224735" cy="1828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475569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60 días</a:t>
            </a:r>
            <a:endParaRPr lang="en-US" sz="1200" dirty="0"/>
          </a:p>
        </p:txBody>
      </p:sp>
      <p:sp>
        <p:nvSpPr>
          <p:cNvPr id="31" name="Shape 28"/>
          <p:cNvSpPr/>
          <p:nvPr/>
        </p:nvSpPr>
        <p:spPr>
          <a:xfrm>
            <a:off x="6400800" y="2596896"/>
            <a:ext cx="5105095" cy="384048"/>
          </a:xfrm>
          <a:prstGeom prst="rect">
            <a:avLst/>
          </a:prstGeom>
          <a:solidFill>
            <a:srgbClr val="F8FAFC"/>
          </a:solidFill>
          <a:ln w="12700">
            <a:solidFill>
              <a:srgbClr val="E2E8F0"/>
            </a:solidFill>
            <a:prstDash val="solid"/>
          </a:ln>
        </p:spPr>
        <p:txBody>
          <a:bodyPr/>
          <a:lstStyle/>
          <a:p>
            <a:endParaRPr lang="es-AR" sz="2400"/>
          </a:p>
        </p:txBody>
      </p:sp>
      <p:sp>
        <p:nvSpPr>
          <p:cNvPr id="32" name="Text 29"/>
          <p:cNvSpPr/>
          <p:nvPr/>
        </p:nvSpPr>
        <p:spPr>
          <a:xfrm>
            <a:off x="6537960" y="2688336"/>
            <a:ext cx="1005840" cy="1828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b="1" dirty="0">
                <a:solidFill>
                  <a:srgbClr val="0F172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AN</a:t>
            </a:r>
            <a:endParaRPr lang="en-US" sz="1200" dirty="0"/>
          </a:p>
        </p:txBody>
      </p:sp>
      <p:sp>
        <p:nvSpPr>
          <p:cNvPr id="33" name="Text 30"/>
          <p:cNvSpPr/>
          <p:nvPr/>
        </p:nvSpPr>
        <p:spPr>
          <a:xfrm>
            <a:off x="7726680" y="2688336"/>
            <a:ext cx="1463040" cy="1828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475569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187.500</a:t>
            </a:r>
            <a:endParaRPr lang="en-US" sz="1200" dirty="0"/>
          </a:p>
        </p:txBody>
      </p:sp>
      <p:sp>
        <p:nvSpPr>
          <p:cNvPr id="34" name="Text 31"/>
          <p:cNvSpPr/>
          <p:nvPr/>
        </p:nvSpPr>
        <p:spPr>
          <a:xfrm>
            <a:off x="9281160" y="2688336"/>
            <a:ext cx="2224735" cy="1828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475569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15 meses</a:t>
            </a:r>
            <a:endParaRPr lang="en-US" sz="1200" dirty="0"/>
          </a:p>
        </p:txBody>
      </p:sp>
      <p:sp>
        <p:nvSpPr>
          <p:cNvPr id="35" name="Shape 32"/>
          <p:cNvSpPr/>
          <p:nvPr/>
        </p:nvSpPr>
        <p:spPr>
          <a:xfrm>
            <a:off x="6400800" y="2980944"/>
            <a:ext cx="5105095" cy="384048"/>
          </a:xfrm>
          <a:prstGeom prst="rect">
            <a:avLst/>
          </a:prstGeom>
          <a:solidFill>
            <a:srgbClr val="FFFFFF"/>
          </a:solidFill>
          <a:ln w="12700">
            <a:solidFill>
              <a:srgbClr val="E2E8F0"/>
            </a:solidFill>
            <a:prstDash val="solid"/>
          </a:ln>
        </p:spPr>
        <p:txBody>
          <a:bodyPr/>
          <a:lstStyle/>
          <a:p>
            <a:endParaRPr lang="es-AR" sz="2400"/>
          </a:p>
        </p:txBody>
      </p:sp>
      <p:sp>
        <p:nvSpPr>
          <p:cNvPr id="36" name="Text 33"/>
          <p:cNvSpPr/>
          <p:nvPr/>
        </p:nvSpPr>
        <p:spPr>
          <a:xfrm>
            <a:off x="6537960" y="3072384"/>
            <a:ext cx="1005840" cy="1828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b="1" dirty="0">
                <a:solidFill>
                  <a:srgbClr val="0F172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BA</a:t>
            </a:r>
            <a:endParaRPr lang="en-US" sz="1200" dirty="0"/>
          </a:p>
        </p:txBody>
      </p:sp>
      <p:sp>
        <p:nvSpPr>
          <p:cNvPr id="37" name="Text 34"/>
          <p:cNvSpPr/>
          <p:nvPr/>
        </p:nvSpPr>
        <p:spPr>
          <a:xfrm>
            <a:off x="7726680" y="3072384"/>
            <a:ext cx="1463040" cy="1828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475569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375.000</a:t>
            </a:r>
            <a:endParaRPr lang="en-US" sz="1200" dirty="0"/>
          </a:p>
        </p:txBody>
      </p:sp>
      <p:sp>
        <p:nvSpPr>
          <p:cNvPr id="38" name="Text 35"/>
          <p:cNvSpPr/>
          <p:nvPr/>
        </p:nvSpPr>
        <p:spPr>
          <a:xfrm>
            <a:off x="9281160" y="3072384"/>
            <a:ext cx="2224735" cy="1828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475569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2,5 años</a:t>
            </a:r>
            <a:endParaRPr lang="en-US" sz="1200" dirty="0"/>
          </a:p>
        </p:txBody>
      </p:sp>
      <p:sp>
        <p:nvSpPr>
          <p:cNvPr id="39" name="Shape 36"/>
          <p:cNvSpPr/>
          <p:nvPr/>
        </p:nvSpPr>
        <p:spPr>
          <a:xfrm>
            <a:off x="6400800" y="3364992"/>
            <a:ext cx="5105095" cy="384048"/>
          </a:xfrm>
          <a:prstGeom prst="rect">
            <a:avLst/>
          </a:prstGeom>
          <a:solidFill>
            <a:srgbClr val="F8FAFC"/>
          </a:solidFill>
          <a:ln w="12700">
            <a:solidFill>
              <a:srgbClr val="E2E8F0"/>
            </a:solidFill>
            <a:prstDash val="solid"/>
          </a:ln>
        </p:spPr>
        <p:txBody>
          <a:bodyPr/>
          <a:lstStyle/>
          <a:p>
            <a:endParaRPr lang="es-AR" sz="2400"/>
          </a:p>
        </p:txBody>
      </p:sp>
      <p:sp>
        <p:nvSpPr>
          <p:cNvPr id="40" name="Text 37"/>
          <p:cNvSpPr/>
          <p:nvPr/>
        </p:nvSpPr>
        <p:spPr>
          <a:xfrm>
            <a:off x="6537960" y="3456432"/>
            <a:ext cx="1005840" cy="1828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b="1" dirty="0">
                <a:solidFill>
                  <a:srgbClr val="0F172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PE</a:t>
            </a:r>
            <a:endParaRPr lang="en-US" sz="1200" dirty="0"/>
          </a:p>
        </p:txBody>
      </p:sp>
      <p:sp>
        <p:nvSpPr>
          <p:cNvPr id="41" name="Text 38"/>
          <p:cNvSpPr/>
          <p:nvPr/>
        </p:nvSpPr>
        <p:spPr>
          <a:xfrm>
            <a:off x="7726680" y="3456432"/>
            <a:ext cx="1463040" cy="1828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475569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750.000</a:t>
            </a:r>
            <a:endParaRPr lang="en-US" sz="1200" dirty="0"/>
          </a:p>
        </p:txBody>
      </p:sp>
      <p:sp>
        <p:nvSpPr>
          <p:cNvPr id="42" name="Text 39"/>
          <p:cNvSpPr/>
          <p:nvPr/>
        </p:nvSpPr>
        <p:spPr>
          <a:xfrm>
            <a:off x="9281160" y="3456432"/>
            <a:ext cx="2224735" cy="1828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475569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5 años</a:t>
            </a:r>
            <a:endParaRPr lang="en-US" sz="1200" dirty="0"/>
          </a:p>
        </p:txBody>
      </p:sp>
      <p:sp>
        <p:nvSpPr>
          <p:cNvPr id="43" name="Shape 40"/>
          <p:cNvSpPr/>
          <p:nvPr/>
        </p:nvSpPr>
        <p:spPr>
          <a:xfrm>
            <a:off x="6400800" y="3749040"/>
            <a:ext cx="5105095" cy="384048"/>
          </a:xfrm>
          <a:prstGeom prst="rect">
            <a:avLst/>
          </a:prstGeom>
          <a:solidFill>
            <a:srgbClr val="FFFFFF"/>
          </a:solidFill>
          <a:ln w="12700">
            <a:solidFill>
              <a:srgbClr val="E2E8F0"/>
            </a:solidFill>
            <a:prstDash val="solid"/>
          </a:ln>
        </p:spPr>
        <p:txBody>
          <a:bodyPr/>
          <a:lstStyle/>
          <a:p>
            <a:endParaRPr lang="es-AR" sz="2400"/>
          </a:p>
        </p:txBody>
      </p:sp>
      <p:sp>
        <p:nvSpPr>
          <p:cNvPr id="44" name="Text 41"/>
          <p:cNvSpPr/>
          <p:nvPr/>
        </p:nvSpPr>
        <p:spPr>
          <a:xfrm>
            <a:off x="6537960" y="3840480"/>
            <a:ext cx="1005840" cy="1828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b="1" dirty="0">
                <a:solidFill>
                  <a:srgbClr val="0F172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DA</a:t>
            </a:r>
            <a:endParaRPr lang="en-US" sz="1200" dirty="0"/>
          </a:p>
        </p:txBody>
      </p:sp>
      <p:sp>
        <p:nvSpPr>
          <p:cNvPr id="45" name="Text 42"/>
          <p:cNvSpPr/>
          <p:nvPr/>
        </p:nvSpPr>
        <p:spPr>
          <a:xfrm>
            <a:off x="7726680" y="3840480"/>
            <a:ext cx="1463040" cy="1828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475569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1.500.000</a:t>
            </a:r>
            <a:endParaRPr lang="en-US" sz="1200" dirty="0"/>
          </a:p>
        </p:txBody>
      </p:sp>
      <p:sp>
        <p:nvSpPr>
          <p:cNvPr id="46" name="Text 43"/>
          <p:cNvSpPr/>
          <p:nvPr/>
        </p:nvSpPr>
        <p:spPr>
          <a:xfrm>
            <a:off x="9281160" y="3840480"/>
            <a:ext cx="2224735" cy="1828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475569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10 años</a:t>
            </a:r>
            <a:endParaRPr lang="en-US" sz="1200" dirty="0"/>
          </a:p>
        </p:txBody>
      </p:sp>
      <p:sp>
        <p:nvSpPr>
          <p:cNvPr id="48" name="Text 45"/>
          <p:cNvSpPr/>
          <p:nvPr/>
        </p:nvSpPr>
        <p:spPr>
          <a:xfrm>
            <a:off x="6400800" y="4310952"/>
            <a:ext cx="5105095" cy="7315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400" b="1" dirty="0">
                <a:solidFill>
                  <a:srgbClr val="0F172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ARS_MP calcula próxima intervención, km desde último ciclo y % de ciclo considerando herencias.</a:t>
            </a:r>
            <a:endParaRPr lang="en-US" sz="1400" b="1" dirty="0"/>
          </a:p>
        </p:txBody>
      </p:sp>
      <p:sp>
        <p:nvSpPr>
          <p:cNvPr id="49" name="Shape 46"/>
          <p:cNvSpPr/>
          <p:nvPr/>
        </p:nvSpPr>
        <p:spPr>
          <a:xfrm>
            <a:off x="0" y="6537960"/>
            <a:ext cx="12191695" cy="320040"/>
          </a:xfrm>
          <a:prstGeom prst="rect">
            <a:avLst/>
          </a:prstGeom>
          <a:solidFill>
            <a:srgbClr val="FFFFFF"/>
          </a:solidFill>
          <a:ln w="1270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s-AR"/>
          </a:p>
        </p:txBody>
      </p:sp>
      <p:sp>
        <p:nvSpPr>
          <p:cNvPr id="50" name="Text 47"/>
          <p:cNvSpPr/>
          <p:nvPr/>
        </p:nvSpPr>
        <p:spPr>
          <a:xfrm>
            <a:off x="502920" y="6601968"/>
            <a:ext cx="11185855" cy="1828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000" dirty="0">
                <a:solidFill>
                  <a:srgbClr val="475569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Trenes Argentinos · Maintenance Planner · Línea Roca</a:t>
            </a:r>
            <a:endParaRPr lang="en-US" sz="1000" dirty="0"/>
          </a:p>
        </p:txBody>
      </p:sp>
    </p:spTree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566928"/>
          </a:xfrm>
          <a:prstGeom prst="rect">
            <a:avLst/>
          </a:prstGeom>
          <a:solidFill>
            <a:srgbClr val="FFFFFF"/>
          </a:solidFill>
          <a:ln w="1270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s-AR"/>
          </a:p>
        </p:txBody>
      </p:sp>
      <p:sp>
        <p:nvSpPr>
          <p:cNvPr id="3" name="Shape 1"/>
          <p:cNvSpPr/>
          <p:nvPr/>
        </p:nvSpPr>
        <p:spPr>
          <a:xfrm>
            <a:off x="0" y="548640"/>
            <a:ext cx="12191695" cy="45720"/>
          </a:xfrm>
          <a:prstGeom prst="rect">
            <a:avLst/>
          </a:prstGeom>
          <a:solidFill>
            <a:srgbClr val="0077C8"/>
          </a:solidFill>
          <a:ln w="12700">
            <a:solidFill>
              <a:srgbClr val="0077C8"/>
            </a:solidFill>
            <a:prstDash val="solid"/>
          </a:ln>
        </p:spPr>
        <p:txBody>
          <a:bodyPr/>
          <a:lstStyle/>
          <a:p>
            <a:endParaRPr lang="es-AR"/>
          </a:p>
        </p:txBody>
      </p:sp>
      <p:pic>
        <p:nvPicPr>
          <p:cNvPr id="4" name="Image 0" descr="/mnt/data/LogoTAO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367" y="91440"/>
            <a:ext cx="1860546" cy="41148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246120" y="128016"/>
            <a:ext cx="8625535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800" b="1" dirty="0">
                <a:solidFill>
                  <a:srgbClr val="0B4E7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Calidad y testing</a:t>
            </a:r>
            <a:endParaRPr lang="en-US" sz="2800" dirty="0"/>
          </a:p>
        </p:txBody>
      </p:sp>
      <p:sp>
        <p:nvSpPr>
          <p:cNvPr id="6" name="Shape 3"/>
          <p:cNvSpPr/>
          <p:nvPr/>
        </p:nvSpPr>
        <p:spPr>
          <a:xfrm>
            <a:off x="502920" y="914400"/>
            <a:ext cx="6949440" cy="5349240"/>
          </a:xfrm>
          <a:prstGeom prst="roundRect">
            <a:avLst/>
          </a:prstGeom>
          <a:solidFill>
            <a:srgbClr val="0B1220"/>
          </a:solidFill>
          <a:ln w="12700">
            <a:solidFill>
              <a:srgbClr val="0B1220"/>
            </a:solidFill>
            <a:prstDash val="solid"/>
          </a:ln>
          <a:effectLst>
            <a:outerShdw blurRad="38100" dist="12700" dir="2700000" algn="bl" rotWithShape="0">
              <a:srgbClr val="000000">
                <a:alpha val="12000"/>
              </a:srgbClr>
            </a:outerShdw>
          </a:effectLst>
        </p:spPr>
        <p:txBody>
          <a:bodyPr/>
          <a:lstStyle/>
          <a:p>
            <a:endParaRPr lang="es-AR"/>
          </a:p>
        </p:txBody>
      </p:sp>
      <p:sp>
        <p:nvSpPr>
          <p:cNvPr id="8" name="Text 4"/>
          <p:cNvSpPr/>
          <p:nvPr/>
        </p:nvSpPr>
        <p:spPr>
          <a:xfrm>
            <a:off x="7772400" y="1051560"/>
            <a:ext cx="3916375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000" b="1" dirty="0">
                <a:solidFill>
                  <a:srgbClr val="0F172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Por qué importa</a:t>
            </a:r>
            <a:endParaRPr lang="en-US" sz="2000" dirty="0"/>
          </a:p>
        </p:txBody>
      </p:sp>
      <p:sp>
        <p:nvSpPr>
          <p:cNvPr id="9" name="Text 5"/>
          <p:cNvSpPr/>
          <p:nvPr/>
        </p:nvSpPr>
        <p:spPr>
          <a:xfrm>
            <a:off x="7772400" y="1417320"/>
            <a:ext cx="3916375" cy="10972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350" b="1" dirty="0">
                <a:solidFill>
                  <a:srgbClr val="475569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• Software con impacto en seguridad operacional</a:t>
            </a:r>
            <a:endParaRPr lang="en-US" sz="1350" b="1" dirty="0"/>
          </a:p>
          <a:p>
            <a:pPr marL="0" indent="0">
              <a:buNone/>
            </a:pPr>
            <a:r>
              <a:rPr lang="en-US" sz="1350" b="1" dirty="0">
                <a:solidFill>
                  <a:srgbClr val="475569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• Tests unitarios + integración en algoritmos críticos</a:t>
            </a:r>
            <a:endParaRPr lang="en-US" sz="1350" b="1" dirty="0"/>
          </a:p>
          <a:p>
            <a:pPr marL="0" indent="0">
              <a:buNone/>
            </a:pPr>
            <a:r>
              <a:rPr lang="en-US" sz="1350" b="1" dirty="0">
                <a:solidFill>
                  <a:srgbClr val="475569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• TDD en lógica de proyección y reglas de herencia</a:t>
            </a:r>
            <a:endParaRPr lang="en-US" sz="1350" b="1" dirty="0"/>
          </a:p>
        </p:txBody>
      </p:sp>
      <p:sp>
        <p:nvSpPr>
          <p:cNvPr id="10" name="Shape 6"/>
          <p:cNvSpPr/>
          <p:nvPr/>
        </p:nvSpPr>
        <p:spPr>
          <a:xfrm>
            <a:off x="7772400" y="2788920"/>
            <a:ext cx="3916375" cy="1051560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E2E8F0"/>
            </a:solidFill>
            <a:prstDash val="solid"/>
          </a:ln>
          <a:effectLst>
            <a:outerShdw blurRad="38100" dist="12700" dir="2700000" algn="bl" rotWithShape="0">
              <a:srgbClr val="000000">
                <a:alpha val="12000"/>
              </a:srgbClr>
            </a:outerShdw>
          </a:effectLst>
        </p:spPr>
        <p:txBody>
          <a:bodyPr/>
          <a:lstStyle/>
          <a:p>
            <a:endParaRPr lang="es-AR"/>
          </a:p>
        </p:txBody>
      </p:sp>
      <p:sp>
        <p:nvSpPr>
          <p:cNvPr id="11" name="Text 7"/>
          <p:cNvSpPr/>
          <p:nvPr/>
        </p:nvSpPr>
        <p:spPr>
          <a:xfrm>
            <a:off x="8001000" y="2953512"/>
            <a:ext cx="3459175" cy="20116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b="1" dirty="0">
                <a:solidFill>
                  <a:srgbClr val="475569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Total tests</a:t>
            </a:r>
            <a:endParaRPr lang="en-US" sz="1200" b="1" dirty="0"/>
          </a:p>
        </p:txBody>
      </p:sp>
      <p:sp>
        <p:nvSpPr>
          <p:cNvPr id="12" name="Text 8"/>
          <p:cNvSpPr/>
          <p:nvPr/>
        </p:nvSpPr>
        <p:spPr>
          <a:xfrm>
            <a:off x="8001000" y="3200400"/>
            <a:ext cx="3459175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600" b="1" dirty="0">
                <a:solidFill>
                  <a:srgbClr val="16A34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252</a:t>
            </a:r>
            <a:endParaRPr lang="en-US" sz="2600" dirty="0"/>
          </a:p>
        </p:txBody>
      </p:sp>
      <p:sp>
        <p:nvSpPr>
          <p:cNvPr id="13" name="Shape 9"/>
          <p:cNvSpPr/>
          <p:nvPr/>
        </p:nvSpPr>
        <p:spPr>
          <a:xfrm>
            <a:off x="7772400" y="3977640"/>
            <a:ext cx="3916375" cy="1051560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E2E8F0"/>
            </a:solidFill>
            <a:prstDash val="solid"/>
          </a:ln>
          <a:effectLst>
            <a:outerShdw blurRad="38100" dist="12700" dir="2700000" algn="bl" rotWithShape="0">
              <a:srgbClr val="000000">
                <a:alpha val="12000"/>
              </a:srgbClr>
            </a:outerShdw>
          </a:effectLst>
        </p:spPr>
        <p:txBody>
          <a:bodyPr/>
          <a:lstStyle/>
          <a:p>
            <a:endParaRPr lang="es-AR"/>
          </a:p>
        </p:txBody>
      </p:sp>
      <p:sp>
        <p:nvSpPr>
          <p:cNvPr id="14" name="Text 10"/>
          <p:cNvSpPr/>
          <p:nvPr/>
        </p:nvSpPr>
        <p:spPr>
          <a:xfrm>
            <a:off x="8001000" y="4142232"/>
            <a:ext cx="3459175" cy="20116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b="1" dirty="0">
                <a:solidFill>
                  <a:srgbClr val="475569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Coverage core</a:t>
            </a:r>
            <a:endParaRPr lang="en-US" sz="1200" b="1" dirty="0"/>
          </a:p>
        </p:txBody>
      </p:sp>
      <p:sp>
        <p:nvSpPr>
          <p:cNvPr id="15" name="Text 11"/>
          <p:cNvSpPr/>
          <p:nvPr/>
        </p:nvSpPr>
        <p:spPr>
          <a:xfrm>
            <a:off x="8001000" y="4389120"/>
            <a:ext cx="3459175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600" b="1" dirty="0">
                <a:solidFill>
                  <a:srgbClr val="16A34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97%</a:t>
            </a:r>
            <a:endParaRPr lang="en-US" sz="2600" dirty="0"/>
          </a:p>
        </p:txBody>
      </p:sp>
      <p:sp>
        <p:nvSpPr>
          <p:cNvPr id="16" name="Shape 12"/>
          <p:cNvSpPr/>
          <p:nvPr/>
        </p:nvSpPr>
        <p:spPr>
          <a:xfrm>
            <a:off x="7772400" y="5166360"/>
            <a:ext cx="3916375" cy="1051560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E2E8F0"/>
            </a:solidFill>
            <a:prstDash val="solid"/>
          </a:ln>
          <a:effectLst>
            <a:outerShdw blurRad="38100" dist="12700" dir="2700000" algn="bl" rotWithShape="0">
              <a:srgbClr val="000000">
                <a:alpha val="12000"/>
              </a:srgbClr>
            </a:outerShdw>
          </a:effectLst>
        </p:spPr>
        <p:txBody>
          <a:bodyPr/>
          <a:lstStyle/>
          <a:p>
            <a:endParaRPr lang="es-AR"/>
          </a:p>
        </p:txBody>
      </p:sp>
      <p:sp>
        <p:nvSpPr>
          <p:cNvPr id="17" name="Text 13"/>
          <p:cNvSpPr/>
          <p:nvPr/>
        </p:nvSpPr>
        <p:spPr>
          <a:xfrm>
            <a:off x="8001000" y="5330952"/>
            <a:ext cx="3459175" cy="20116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b="1" dirty="0">
                <a:solidFill>
                  <a:srgbClr val="475569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Estado build</a:t>
            </a:r>
            <a:endParaRPr lang="en-US" sz="1200" b="1" dirty="0"/>
          </a:p>
        </p:txBody>
      </p:sp>
      <p:sp>
        <p:nvSpPr>
          <p:cNvPr id="18" name="Text 14"/>
          <p:cNvSpPr/>
          <p:nvPr/>
        </p:nvSpPr>
        <p:spPr>
          <a:xfrm>
            <a:off x="8001000" y="5577840"/>
            <a:ext cx="3459175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600" b="1" dirty="0">
                <a:solidFill>
                  <a:srgbClr val="16A34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PASSING</a:t>
            </a:r>
            <a:endParaRPr lang="en-US" sz="2600" dirty="0"/>
          </a:p>
        </p:txBody>
      </p:sp>
      <p:sp>
        <p:nvSpPr>
          <p:cNvPr id="19" name="Shape 15"/>
          <p:cNvSpPr/>
          <p:nvPr/>
        </p:nvSpPr>
        <p:spPr>
          <a:xfrm>
            <a:off x="0" y="6537960"/>
            <a:ext cx="12191695" cy="320040"/>
          </a:xfrm>
          <a:prstGeom prst="rect">
            <a:avLst/>
          </a:prstGeom>
          <a:solidFill>
            <a:srgbClr val="FFFFFF"/>
          </a:solidFill>
          <a:ln w="1270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s-AR"/>
          </a:p>
        </p:txBody>
      </p:sp>
      <p:sp>
        <p:nvSpPr>
          <p:cNvPr id="20" name="Text 16"/>
          <p:cNvSpPr/>
          <p:nvPr/>
        </p:nvSpPr>
        <p:spPr>
          <a:xfrm>
            <a:off x="502920" y="6601968"/>
            <a:ext cx="11185855" cy="1828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000" dirty="0">
                <a:solidFill>
                  <a:srgbClr val="475569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Trenes Argentinos · Maintenance Planner · Línea Roca</a:t>
            </a:r>
            <a:endParaRPr lang="en-US" sz="1000" dirty="0"/>
          </a:p>
        </p:txBody>
      </p:sp>
      <p:pic>
        <p:nvPicPr>
          <p:cNvPr id="21" name="Imagen 20" descr="Una captura de pantalla de un videojuego">
            <a:extLst>
              <a:ext uri="{FF2B5EF4-FFF2-40B4-BE49-F238E27FC236}">
                <a16:creationId xmlns:a16="http://schemas.microsoft.com/office/drawing/2014/main" id="{91CC4CD8-0C84-A2D8-F154-75AAAC9F79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920" y="1805178"/>
            <a:ext cx="6915150" cy="34671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TM03090430[[fn=Con bandas]]</Template>
  <TotalTime>265</TotalTime>
  <Words>958</Words>
  <Application>Microsoft Office PowerPoint</Application>
  <PresentationFormat>Panorámica</PresentationFormat>
  <Paragraphs>166</Paragraphs>
  <Slides>14</Slides>
  <Notes>14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Pablo Salamone</cp:lastModifiedBy>
  <cp:revision>22</cp:revision>
  <dcterms:created xsi:type="dcterms:W3CDTF">2026-02-17T01:04:09Z</dcterms:created>
  <dcterms:modified xsi:type="dcterms:W3CDTF">2026-02-19T14:53:09Z</dcterms:modified>
</cp:coreProperties>
</file>